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2" r:id="rId1"/>
  </p:sldMasterIdLst>
  <p:notesMasterIdLst>
    <p:notesMasterId r:id="rId128"/>
  </p:notesMasterIdLst>
  <p:handoutMasterIdLst>
    <p:handoutMasterId r:id="rId129"/>
  </p:handoutMasterIdLst>
  <p:sldIdLst>
    <p:sldId id="274" r:id="rId2"/>
    <p:sldId id="364" r:id="rId3"/>
    <p:sldId id="400" r:id="rId4"/>
    <p:sldId id="449" r:id="rId5"/>
    <p:sldId id="450" r:id="rId6"/>
    <p:sldId id="451" r:id="rId7"/>
    <p:sldId id="452" r:id="rId8"/>
    <p:sldId id="453" r:id="rId9"/>
    <p:sldId id="454" r:id="rId10"/>
    <p:sldId id="455" r:id="rId11"/>
    <p:sldId id="268" r:id="rId12"/>
    <p:sldId id="277" r:id="rId13"/>
    <p:sldId id="269" r:id="rId14"/>
    <p:sldId id="270" r:id="rId15"/>
    <p:sldId id="271" r:id="rId16"/>
    <p:sldId id="272" r:id="rId17"/>
    <p:sldId id="456" r:id="rId18"/>
    <p:sldId id="457" r:id="rId19"/>
    <p:sldId id="273" r:id="rId20"/>
    <p:sldId id="458" r:id="rId21"/>
    <p:sldId id="459" r:id="rId22"/>
    <p:sldId id="460" r:id="rId23"/>
    <p:sldId id="461" r:id="rId24"/>
    <p:sldId id="462" r:id="rId25"/>
    <p:sldId id="463" r:id="rId26"/>
    <p:sldId id="464" r:id="rId27"/>
    <p:sldId id="285" r:id="rId28"/>
    <p:sldId id="286" r:id="rId29"/>
    <p:sldId id="287" r:id="rId30"/>
    <p:sldId id="465" r:id="rId31"/>
    <p:sldId id="466" r:id="rId32"/>
    <p:sldId id="467" r:id="rId33"/>
    <p:sldId id="468" r:id="rId34"/>
    <p:sldId id="469" r:id="rId35"/>
    <p:sldId id="470" r:id="rId36"/>
    <p:sldId id="471" r:id="rId37"/>
    <p:sldId id="472" r:id="rId38"/>
    <p:sldId id="473" r:id="rId39"/>
    <p:sldId id="258" r:id="rId40"/>
    <p:sldId id="432" r:id="rId41"/>
    <p:sldId id="280" r:id="rId42"/>
    <p:sldId id="279" r:id="rId43"/>
    <p:sldId id="278" r:id="rId44"/>
    <p:sldId id="281" r:id="rId45"/>
    <p:sldId id="433" r:id="rId46"/>
    <p:sldId id="434" r:id="rId47"/>
    <p:sldId id="435" r:id="rId48"/>
    <p:sldId id="436" r:id="rId49"/>
    <p:sldId id="288" r:id="rId50"/>
    <p:sldId id="296" r:id="rId51"/>
    <p:sldId id="289" r:id="rId52"/>
    <p:sldId id="290" r:id="rId53"/>
    <p:sldId id="292" r:id="rId54"/>
    <p:sldId id="291" r:id="rId55"/>
    <p:sldId id="293" r:id="rId56"/>
    <p:sldId id="294" r:id="rId57"/>
    <p:sldId id="297" r:id="rId58"/>
    <p:sldId id="437" r:id="rId59"/>
    <p:sldId id="295" r:id="rId60"/>
    <p:sldId id="438" r:id="rId61"/>
    <p:sldId id="298" r:id="rId62"/>
    <p:sldId id="299" r:id="rId63"/>
    <p:sldId id="300" r:id="rId64"/>
    <p:sldId id="301" r:id="rId65"/>
    <p:sldId id="302" r:id="rId66"/>
    <p:sldId id="303" r:id="rId67"/>
    <p:sldId id="313" r:id="rId68"/>
    <p:sldId id="318" r:id="rId69"/>
    <p:sldId id="319" r:id="rId70"/>
    <p:sldId id="314" r:id="rId71"/>
    <p:sldId id="320" r:id="rId72"/>
    <p:sldId id="321" r:id="rId73"/>
    <p:sldId id="322" r:id="rId74"/>
    <p:sldId id="323" r:id="rId75"/>
    <p:sldId id="316" r:id="rId76"/>
    <p:sldId id="439" r:id="rId77"/>
    <p:sldId id="324" r:id="rId78"/>
    <p:sldId id="325" r:id="rId79"/>
    <p:sldId id="326" r:id="rId80"/>
    <p:sldId id="339" r:id="rId81"/>
    <p:sldId id="340" r:id="rId82"/>
    <p:sldId id="341" r:id="rId83"/>
    <p:sldId id="342" r:id="rId84"/>
    <p:sldId id="343" r:id="rId85"/>
    <p:sldId id="344" r:id="rId86"/>
    <p:sldId id="345" r:id="rId87"/>
    <p:sldId id="347" r:id="rId88"/>
    <p:sldId id="346" r:id="rId89"/>
    <p:sldId id="336" r:id="rId90"/>
    <p:sldId id="337" r:id="rId91"/>
    <p:sldId id="338" r:id="rId92"/>
    <p:sldId id="327" r:id="rId93"/>
    <p:sldId id="328" r:id="rId94"/>
    <p:sldId id="329" r:id="rId95"/>
    <p:sldId id="330" r:id="rId96"/>
    <p:sldId id="331" r:id="rId97"/>
    <p:sldId id="332" r:id="rId98"/>
    <p:sldId id="333" r:id="rId99"/>
    <p:sldId id="335" r:id="rId100"/>
    <p:sldId id="334" r:id="rId101"/>
    <p:sldId id="348" r:id="rId102"/>
    <p:sldId id="349" r:id="rId103"/>
    <p:sldId id="350" r:id="rId104"/>
    <p:sldId id="351" r:id="rId105"/>
    <p:sldId id="352" r:id="rId106"/>
    <p:sldId id="440" r:id="rId107"/>
    <p:sldId id="353" r:id="rId108"/>
    <p:sldId id="354" r:id="rId109"/>
    <p:sldId id="355" r:id="rId110"/>
    <p:sldId id="356" r:id="rId111"/>
    <p:sldId id="357" r:id="rId112"/>
    <p:sldId id="358" r:id="rId113"/>
    <p:sldId id="441" r:id="rId114"/>
    <p:sldId id="359" r:id="rId115"/>
    <p:sldId id="360" r:id="rId116"/>
    <p:sldId id="361" r:id="rId117"/>
    <p:sldId id="362" r:id="rId118"/>
    <p:sldId id="363" r:id="rId119"/>
    <p:sldId id="442" r:id="rId120"/>
    <p:sldId id="443" r:id="rId121"/>
    <p:sldId id="444" r:id="rId122"/>
    <p:sldId id="365" r:id="rId123"/>
    <p:sldId id="445" r:id="rId124"/>
    <p:sldId id="446" r:id="rId125"/>
    <p:sldId id="447" r:id="rId126"/>
    <p:sldId id="448" r:id="rId127"/>
  </p:sldIdLst>
  <p:sldSz cx="9144000" cy="7315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53" d="100"/>
          <a:sy n="53" d="100"/>
        </p:scale>
        <p:origin x="90" y="330"/>
      </p:cViewPr>
      <p:guideLst>
        <p:guide orient="horz" pos="2304"/>
        <p:guide pos="2880"/>
      </p:guideLst>
    </p:cSldViewPr>
  </p:slideViewPr>
  <p:notesTextViewPr>
    <p:cViewPr>
      <p:scale>
        <a:sx n="100" d="100"/>
        <a:sy n="100" d="100"/>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A74EB7-856E-45FD-83F0-5F7C6F3E4372}" type="datetimeFigureOut">
              <a:rPr lang="en-US"/>
              <a:t>7/20/2021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86E15-F82A-4596-A46C-375C6D3981E1}" type="slidenum">
              <a:rPr/>
              <a:t>‹#›</a:t>
            </a:fld>
            <a:endParaRPr/>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0E40-8125-41F8-BB6C-139D8D531A4F}" type="datetimeFigureOut">
              <a:rPr lang="en-US"/>
              <a:t>7/20/2021</a:t>
            </a:fld>
            <a:endParaRPr/>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05DB2-FD3E-441D-8B7E-7AE83ECE27B3}" type="slidenum">
              <a:rPr/>
              <a:t>‹#›</a:t>
            </a:fld>
            <a:endParaRPr/>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新細明體" panose="02020500000000000000" pitchFamily="18" charset="-120"/>
              </a:rPr>
              <a:t>The two versions are upward compatible, that is program written for SIC will also execute properly on SIC/XE</a:t>
            </a: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sz="2400">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sz="2400">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sz="2400">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sz="24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9pPr>
          </a:lstStyle>
          <a:p>
            <a:pPr eaLnBrk="1" hangingPunct="1"/>
            <a:fld id="{819328D2-A954-4558-92FD-FF27FDA5DBBB}" type="slidenum">
              <a:rPr lang="en-US" altLang="en-US" sz="1200"/>
              <a:pPr eaLnBrk="1" hangingPunct="1"/>
              <a:t>10</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3: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30: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31: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32: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33: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4: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5: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6: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ea typeface="新細明體" panose="02020500000000000000" pitchFamily="18" charset="-12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sz="2400">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sz="2400">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sz="2400">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sz="24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9pPr>
          </a:lstStyle>
          <a:p>
            <a:pPr eaLnBrk="1" hangingPunct="1"/>
            <a:fld id="{E69EDD57-37BD-4523-A013-2FD815D24BAC}" type="slidenum">
              <a:rPr lang="en-US" altLang="en-US" sz="1200"/>
              <a:pPr eaLnBrk="1" hangingPunct="1"/>
              <a:t>12</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37: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38: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39: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40: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1: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xfrm>
            <a:off x="1285875" y="685800"/>
            <a:ext cx="4286250" cy="3429000"/>
          </a:xfrm>
          <a:ln>
            <a:solidFill>
              <a:srgbClr val="000000">
                <a:alpha val="100000"/>
              </a:srgbClr>
            </a:solidFill>
            <a:miter lim="800000"/>
          </a:ln>
        </p:spPr>
      </p:sp>
      <p:sp>
        <p:nvSpPr>
          <p:cNvPr id="96259" name="Notes Placeholder 2"/>
          <p:cNvSpPr>
            <a:spLocks noGrp="1"/>
          </p:cNvSpPr>
          <p:nvPr>
            <p:ph type="body"/>
          </p:nvPr>
        </p:nvSpPr>
        <p:spPr>
          <a:noFill/>
          <a:ln>
            <a:noFill/>
          </a:ln>
        </p:spPr>
        <p:txBody>
          <a:bodyPr wrap="square" lIns="91440" tIns="45720" rIns="91440" bIns="45720" anchor="t"/>
          <a:lstStyle/>
          <a:p>
            <a:pPr lvl="0" eaLnBrk="1" hangingPunct="1"/>
            <a:endParaRPr lang="en-US" altLang="en-US" dirty="0"/>
          </a:p>
        </p:txBody>
      </p:sp>
      <p:sp>
        <p:nvSpPr>
          <p:cNvPr id="9626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dirty="0"/>
              <a:t>39</a:t>
            </a:fld>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xfrm>
            <a:off x="1285875" y="685800"/>
            <a:ext cx="4286250" cy="3429000"/>
          </a:xfrm>
          <a:ln>
            <a:solidFill>
              <a:srgbClr val="000000">
                <a:alpha val="100000"/>
              </a:srgbClr>
            </a:solidFill>
            <a:miter lim="800000"/>
          </a:ln>
        </p:spPr>
      </p:sp>
      <p:sp>
        <p:nvSpPr>
          <p:cNvPr id="97283" name="Notes Placeholder 2"/>
          <p:cNvSpPr>
            <a:spLocks noGrp="1"/>
          </p:cNvSpPr>
          <p:nvPr>
            <p:ph type="body"/>
          </p:nvPr>
        </p:nvSpPr>
        <p:spPr>
          <a:noFill/>
          <a:ln>
            <a:noFill/>
          </a:ln>
        </p:spPr>
        <p:txBody>
          <a:bodyPr wrap="square" lIns="91440" tIns="45720" rIns="91440" bIns="45720" anchor="t"/>
          <a:lstStyle/>
          <a:p>
            <a:pPr lvl="0" eaLnBrk="1" hangingPunct="1"/>
            <a:endParaRPr lang="en-US" altLang="en-US" dirty="0"/>
          </a:p>
        </p:txBody>
      </p:sp>
      <p:sp>
        <p:nvSpPr>
          <p:cNvPr id="9728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dirty="0"/>
              <a:t>45</a:t>
            </a:fld>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xfrm>
            <a:off x="1285875" y="685800"/>
            <a:ext cx="4286250" cy="3429000"/>
          </a:xfrm>
          <a:ln>
            <a:solidFill>
              <a:srgbClr val="000000">
                <a:alpha val="100000"/>
              </a:srgbClr>
            </a:solidFill>
            <a:miter lim="800000"/>
          </a:ln>
        </p:spPr>
      </p:sp>
      <p:sp>
        <p:nvSpPr>
          <p:cNvPr id="98307" name="Notes Placeholder 2"/>
          <p:cNvSpPr>
            <a:spLocks noGrp="1"/>
          </p:cNvSpPr>
          <p:nvPr>
            <p:ph type="body"/>
          </p:nvPr>
        </p:nvSpPr>
        <p:spPr>
          <a:noFill/>
          <a:ln>
            <a:noFill/>
          </a:ln>
        </p:spPr>
        <p:txBody>
          <a:bodyPr wrap="square" lIns="91440" tIns="45720" rIns="91440" bIns="45720" anchor="t"/>
          <a:lstStyle/>
          <a:p>
            <a:pPr lvl="0" eaLnBrk="1" hangingPunct="1"/>
            <a:endParaRPr lang="en-US" altLang="en-US" dirty="0"/>
          </a:p>
        </p:txBody>
      </p:sp>
      <p:sp>
        <p:nvSpPr>
          <p:cNvPr id="983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dirty="0"/>
              <a:t>46</a:t>
            </a:fld>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1285875" y="685800"/>
            <a:ext cx="4286250" cy="3429000"/>
          </a:xfrm>
          <a:ln>
            <a:solidFill>
              <a:srgbClr val="000000">
                <a:alpha val="100000"/>
              </a:srgbClr>
            </a:solidFill>
            <a:miter lim="800000"/>
          </a:ln>
        </p:spPr>
      </p:sp>
      <p:sp>
        <p:nvSpPr>
          <p:cNvPr id="99331" name="Notes Placeholder 2"/>
          <p:cNvSpPr>
            <a:spLocks noGrp="1"/>
          </p:cNvSpPr>
          <p:nvPr>
            <p:ph type="body"/>
          </p:nvPr>
        </p:nvSpPr>
        <p:spPr>
          <a:noFill/>
          <a:ln>
            <a:noFill/>
          </a:ln>
        </p:spPr>
        <p:txBody>
          <a:bodyPr wrap="square" lIns="91440" tIns="45720" rIns="91440" bIns="45720" anchor="t"/>
          <a:lstStyle/>
          <a:p>
            <a:pPr lvl="0" eaLnBrk="1" hangingPunct="1"/>
            <a:endParaRPr lang="en-US" altLang="en-US" dirty="0"/>
          </a:p>
        </p:txBody>
      </p:sp>
      <p:sp>
        <p:nvSpPr>
          <p:cNvPr id="9933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dirty="0"/>
              <a:t>50</a:t>
            </a:fld>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xfrm>
            <a:off x="1285875" y="685800"/>
            <a:ext cx="4286250" cy="3429000"/>
          </a:xfrm>
          <a:ln>
            <a:solidFill>
              <a:srgbClr val="000000">
                <a:alpha val="100000"/>
              </a:srgbClr>
            </a:solidFill>
            <a:miter lim="800000"/>
          </a:ln>
        </p:spPr>
      </p:sp>
      <p:sp>
        <p:nvSpPr>
          <p:cNvPr id="100355" name="Notes Placeholder 2"/>
          <p:cNvSpPr>
            <a:spLocks noGrp="1"/>
          </p:cNvSpPr>
          <p:nvPr>
            <p:ph type="body"/>
          </p:nvPr>
        </p:nvSpPr>
        <p:spPr>
          <a:noFill/>
          <a:ln>
            <a:noFill/>
          </a:ln>
        </p:spPr>
        <p:txBody>
          <a:bodyPr wrap="square" lIns="91440" tIns="45720" rIns="91440" bIns="45720" anchor="t"/>
          <a:lstStyle/>
          <a:p>
            <a:pPr lvl="0" eaLnBrk="1" hangingPunct="1"/>
            <a:endParaRPr lang="en-US" altLang="en-US" dirty="0"/>
          </a:p>
        </p:txBody>
      </p:sp>
      <p:sp>
        <p:nvSpPr>
          <p:cNvPr id="10035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dirty="0"/>
              <a:t>51</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新細明體" panose="02020500000000000000" pitchFamily="18" charset="-120"/>
              </a:rPr>
              <a:t>Number scheme is chosen for compatibility with XE version</a:t>
            </a: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sz="2400">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sz="2400">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sz="2400">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sz="24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9pPr>
          </a:lstStyle>
          <a:p>
            <a:pPr eaLnBrk="1" hangingPunct="1"/>
            <a:fld id="{B14E3D54-0CEF-4845-A53A-DCF31CBA3C2B}" type="slidenum">
              <a:rPr lang="en-US" altLang="en-US" sz="1200"/>
              <a:pPr eaLnBrk="1" hangingPunct="1"/>
              <a:t>13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285875" y="685800"/>
            <a:ext cx="4286250" cy="3429000"/>
          </a:xfrm>
          <a:ln>
            <a:solidFill>
              <a:srgbClr val="000000">
                <a:alpha val="100000"/>
              </a:srgbClr>
            </a:solidFill>
            <a:miter lim="800000"/>
          </a:ln>
        </p:spPr>
      </p:sp>
      <p:sp>
        <p:nvSpPr>
          <p:cNvPr id="101379" name="Notes Placeholder 2"/>
          <p:cNvSpPr>
            <a:spLocks noGrp="1"/>
          </p:cNvSpPr>
          <p:nvPr>
            <p:ph type="body"/>
          </p:nvPr>
        </p:nvSpPr>
        <p:spPr>
          <a:noFill/>
          <a:ln>
            <a:noFill/>
          </a:ln>
        </p:spPr>
        <p:txBody>
          <a:bodyPr wrap="square" lIns="91440" tIns="45720" rIns="91440" bIns="45720" anchor="t"/>
          <a:lstStyle/>
          <a:p>
            <a:pPr lvl="0" eaLnBrk="1" hangingPunct="1"/>
            <a:endParaRPr lang="en-US" altLang="en-US" dirty="0"/>
          </a:p>
        </p:txBody>
      </p:sp>
      <p:sp>
        <p:nvSpPr>
          <p:cNvPr id="10138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dirty="0"/>
              <a:t>52</a:t>
            </a:fld>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1285875" y="685800"/>
            <a:ext cx="4286250" cy="3429000"/>
          </a:xfrm>
          <a:ln>
            <a:solidFill>
              <a:srgbClr val="000000">
                <a:alpha val="100000"/>
              </a:srgbClr>
            </a:solidFill>
            <a:miter lim="800000"/>
          </a:ln>
        </p:spPr>
      </p:sp>
      <p:sp>
        <p:nvSpPr>
          <p:cNvPr id="102403" name="Notes Placeholder 2"/>
          <p:cNvSpPr>
            <a:spLocks noGrp="1"/>
          </p:cNvSpPr>
          <p:nvPr>
            <p:ph type="body"/>
          </p:nvPr>
        </p:nvSpPr>
        <p:spPr>
          <a:noFill/>
          <a:ln>
            <a:noFill/>
          </a:ln>
        </p:spPr>
        <p:txBody>
          <a:bodyPr wrap="square" lIns="91440" tIns="45720" rIns="91440" bIns="45720" anchor="t"/>
          <a:lstStyle/>
          <a:p>
            <a:pPr lvl="0" eaLnBrk="1" hangingPunct="1"/>
            <a:endParaRPr lang="en-US" altLang="en-US" dirty="0"/>
          </a:p>
        </p:txBody>
      </p:sp>
      <p:sp>
        <p:nvSpPr>
          <p:cNvPr id="10240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dirty="0"/>
              <a:t>53</a:t>
            </a:fld>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1285875" y="685800"/>
            <a:ext cx="4286250" cy="3429000"/>
          </a:xfrm>
          <a:ln>
            <a:solidFill>
              <a:srgbClr val="000000"/>
            </a:solidFill>
            <a:miter/>
          </a:ln>
        </p:spPr>
      </p:sp>
      <p:sp>
        <p:nvSpPr>
          <p:cNvPr id="103427" name="Notes Placeholder 2"/>
          <p:cNvSpPr>
            <a:spLocks noGrp="1"/>
          </p:cNvSpPr>
          <p:nvPr>
            <p:ph type="body" idx="1"/>
          </p:nvPr>
        </p:nvSpPr>
        <p:spPr>
          <a:noFill/>
          <a:ln>
            <a:noFill/>
          </a:ln>
        </p:spPr>
        <p:txBody>
          <a:bodyPr wrap="square" lIns="91440" tIns="45720" rIns="91440" bIns="45720" anchor="t"/>
          <a:lstStyle/>
          <a:p>
            <a:pPr lvl="0"/>
            <a:endParaRPr lang="en-US" altLang="x-none" dirty="0"/>
          </a:p>
        </p:txBody>
      </p:sp>
      <p:sp>
        <p:nvSpPr>
          <p:cNvPr id="10342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sz="1200" dirty="0"/>
              <a:t>79</a:t>
            </a:fld>
            <a:endParaRPr lang="en-US"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85875" y="685800"/>
            <a:ext cx="4286250" cy="3429000"/>
          </a:xfrm>
        </p:spPr>
      </p:sp>
      <p:sp>
        <p:nvSpPr>
          <p:cNvPr id="3" name="Text Placeholder 2"/>
          <p:cNvSpPr>
            <a:spLocks noGrp="1"/>
          </p:cNvSpPr>
          <p:nvPr>
            <p:ph type="body" idx="3"/>
          </p:nvPr>
        </p:nvSpPr>
        <p:spPr/>
        <p:txBody>
          <a:bodyPr/>
          <a:lstStyle/>
          <a:p>
            <a:r>
              <a:rPr lang="en-US"/>
              <a:t>How to specify the values for the symbols used in the program?</a:t>
            </a:r>
          </a:p>
          <a:p>
            <a:r>
              <a:rPr lang="en-US"/>
              <a:t>the progammer can define symbols and specify the values associated with symbols using the  EQU and ORG assembler directives.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85875" y="685800"/>
            <a:ext cx="4286250" cy="3429000"/>
          </a:xfrm>
        </p:spPr>
      </p:sp>
      <p:sp>
        <p:nvSpPr>
          <p:cNvPr id="3" name="Text Placeholder 2"/>
          <p:cNvSpPr>
            <a:spLocks noGrp="1"/>
          </p:cNvSpPr>
          <p:nvPr>
            <p:ph type="body" idx="3"/>
          </p:nvPr>
        </p:nvSpPr>
        <p:spPr/>
        <p:txBody>
          <a:bodyPr/>
          <a:lstStyle/>
          <a:p>
            <a:r>
              <a:rPr lang="en-US"/>
              <a:t>ORG is an assembler directive using which assembler indirectly assigns the values to the symbols by initializing the location counter with new value.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xfrm>
            <a:off x="1285875" y="685800"/>
            <a:ext cx="4286250" cy="3429000"/>
          </a:xfrm>
          <a:ln>
            <a:solidFill>
              <a:srgbClr val="000000"/>
            </a:solidFill>
            <a:miter/>
          </a:ln>
        </p:spPr>
      </p:sp>
      <p:sp>
        <p:nvSpPr>
          <p:cNvPr id="104451" name="Notes Placeholder 2"/>
          <p:cNvSpPr>
            <a:spLocks noGrp="1"/>
          </p:cNvSpPr>
          <p:nvPr>
            <p:ph type="body" idx="1"/>
          </p:nvPr>
        </p:nvSpPr>
        <p:spPr>
          <a:noFill/>
          <a:ln>
            <a:noFill/>
          </a:ln>
        </p:spPr>
        <p:txBody>
          <a:bodyPr wrap="square" lIns="91440" tIns="45720" rIns="91440" bIns="45720" anchor="t"/>
          <a:lstStyle/>
          <a:p>
            <a:pPr lvl="0"/>
            <a:endParaRPr lang="en-US" altLang="x-none" dirty="0"/>
          </a:p>
        </p:txBody>
      </p:sp>
      <p:sp>
        <p:nvSpPr>
          <p:cNvPr id="10445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sz="1200" dirty="0"/>
              <a:t>118</a:t>
            </a:fld>
            <a:endParaRPr lang="en-US" alt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xfrm>
            <a:off x="1285875" y="685800"/>
            <a:ext cx="4286250" cy="3429000"/>
          </a:xfrm>
          <a:ln>
            <a:solidFill>
              <a:srgbClr val="000000"/>
            </a:solidFill>
            <a:miter/>
          </a:ln>
        </p:spPr>
      </p:sp>
      <p:sp>
        <p:nvSpPr>
          <p:cNvPr id="105475" name="Notes Placeholder 2"/>
          <p:cNvSpPr>
            <a:spLocks noGrp="1"/>
          </p:cNvSpPr>
          <p:nvPr>
            <p:ph type="body" idx="1"/>
          </p:nvPr>
        </p:nvSpPr>
        <p:spPr>
          <a:noFill/>
          <a:ln>
            <a:noFill/>
          </a:ln>
        </p:spPr>
        <p:txBody>
          <a:bodyPr wrap="square" lIns="91440" tIns="45720" rIns="91440" bIns="45720" anchor="t"/>
          <a:lstStyle/>
          <a:p>
            <a:pPr lvl="0"/>
            <a:endParaRPr lang="en-US" altLang="x-none" dirty="0"/>
          </a:p>
        </p:txBody>
      </p:sp>
      <p:sp>
        <p:nvSpPr>
          <p:cNvPr id="10547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sz="1200" dirty="0"/>
              <a:t>125</a:t>
            </a:fld>
            <a:endParaRPr lang="en-US"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6: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8: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9: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0: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There are no memory-to-memory move instructions. Hence all data movement are to be done using registersa</a:t>
            </a:r>
            <a:endParaRPr/>
          </a:p>
        </p:txBody>
      </p:sp>
      <p:sp>
        <p:nvSpPr>
          <p:cNvPr id="359" name="Google Shape;359;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title block"/>
          <p:cNvSpPr/>
          <p:nvPr/>
        </p:nvSpPr>
        <p:spPr bwMode="white">
          <a:xfrm>
            <a:off x="857427" y="1749403"/>
            <a:ext cx="7429149" cy="34950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grpSp>
        <p:nvGrpSpPr>
          <p:cNvPr id="7" name="top graphic" descr="Top border design"/>
          <p:cNvGrpSpPr/>
          <p:nvPr/>
        </p:nvGrpSpPr>
        <p:grpSpPr>
          <a:xfrm>
            <a:off x="963" y="0"/>
            <a:ext cx="9144095" cy="1056640"/>
            <a:chOff x="1279" y="0"/>
            <a:chExt cx="12188952" cy="429768"/>
          </a:xfrm>
        </p:grpSpPr>
        <p:sp>
          <p:nvSpPr>
            <p:cNvPr id="8" name="Rectangle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9" name="Rectangle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10" name="Rectangle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grpSp>
      <p:grpSp>
        <p:nvGrpSpPr>
          <p:cNvPr id="23" name="bottom graphic" descr="Bottom border design"/>
          <p:cNvGrpSpPr/>
          <p:nvPr/>
        </p:nvGrpSpPr>
        <p:grpSpPr>
          <a:xfrm>
            <a:off x="3" y="6486144"/>
            <a:ext cx="9145055" cy="829056"/>
            <a:chOff x="0" y="6080760"/>
            <a:chExt cx="12190231" cy="777240"/>
          </a:xfrm>
        </p:grpSpPr>
        <p:sp>
          <p:nvSpPr>
            <p:cNvPr id="13" name="Rectangle 12"/>
            <p:cNvSpPr/>
            <p:nvPr/>
          </p:nvSpPr>
          <p:spPr>
            <a:xfrm>
              <a:off x="0" y="6217920"/>
              <a:ext cx="12188825" cy="640080"/>
            </a:xfrm>
            <a:prstGeom prst="rect">
              <a:avLst/>
            </a:prstGeom>
            <a:solidFill>
              <a:schemeClr val="tx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sz="1350"/>
            </a:p>
          </p:txBody>
        </p:sp>
        <p:sp>
          <p:nvSpPr>
            <p:cNvPr id="14" name="Rectangle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15" name="Rectangle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grpSp>
      <p:sp>
        <p:nvSpPr>
          <p:cNvPr id="2" name="Title 1"/>
          <p:cNvSpPr>
            <a:spLocks noGrp="1"/>
          </p:cNvSpPr>
          <p:nvPr>
            <p:ph type="ctrTitle"/>
          </p:nvPr>
        </p:nvSpPr>
        <p:spPr bwMode="black">
          <a:xfrm>
            <a:off x="1142109" y="2032000"/>
            <a:ext cx="6859785" cy="2844800"/>
          </a:xfrm>
        </p:spPr>
        <p:txBody>
          <a:bodyPr anchor="b">
            <a:normAutofit/>
          </a:bodyPr>
          <a:lstStyle>
            <a:lvl1pPr>
              <a:lnSpc>
                <a:spcPct val="80000"/>
              </a:lnSpc>
              <a:defRPr sz="4951">
                <a:solidFill>
                  <a:schemeClr val="bg1"/>
                </a:solidFill>
                <a:effectLst>
                  <a:outerShdw blurRad="88900" algn="ctr" rotWithShape="0">
                    <a:prstClr val="black">
                      <a:alpha val="35000"/>
                    </a:prstClr>
                  </a:outerShdw>
                </a:effectLst>
              </a:defRPr>
            </a:lvl1pPr>
          </a:lstStyle>
          <a:p>
            <a:r>
              <a:rPr lang="en-US"/>
              <a:t>Click to edit Master title style</a:t>
            </a:r>
            <a:endParaRPr/>
          </a:p>
        </p:txBody>
      </p:sp>
      <p:sp>
        <p:nvSpPr>
          <p:cNvPr id="3" name="Subtitle 2"/>
          <p:cNvSpPr>
            <a:spLocks noGrp="1"/>
          </p:cNvSpPr>
          <p:nvPr>
            <p:ph type="subTitle" idx="1"/>
          </p:nvPr>
        </p:nvSpPr>
        <p:spPr>
          <a:xfrm>
            <a:off x="1142109" y="5364480"/>
            <a:ext cx="6173806" cy="894080"/>
          </a:xfrm>
        </p:spPr>
        <p:txBody>
          <a:bodyPr/>
          <a:lstStyle>
            <a:lvl1pPr marL="0" indent="0" algn="l">
              <a:lnSpc>
                <a:spcPct val="90000"/>
              </a:lnSpc>
              <a:spcBef>
                <a:spcPts val="0"/>
              </a:spcBef>
              <a:buNone/>
              <a:defRPr>
                <a:solidFill>
                  <a:schemeClr val="tx1"/>
                </a:solidFill>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a:t>Click to edit Master subtitle style</a:t>
            </a:r>
            <a:endParaRPr/>
          </a:p>
        </p:txBody>
      </p:sp>
      <p:sp>
        <p:nvSpPr>
          <p:cNvPr id="21" name="Footer Placeholder 20"/>
          <p:cNvSpPr>
            <a:spLocks noGrp="1"/>
          </p:cNvSpPr>
          <p:nvPr>
            <p:ph type="ftr" sz="quarter" idx="11"/>
          </p:nvPr>
        </p:nvSpPr>
        <p:spPr>
          <a:xfrm>
            <a:off x="3184251" y="6935954"/>
            <a:ext cx="3102810" cy="275141"/>
          </a:xfrm>
        </p:spPr>
        <p:txBody>
          <a:bodyPr/>
          <a:lstStyle>
            <a:lvl1pPr>
              <a:defRPr/>
            </a:lvl1pPr>
          </a:lstStyle>
          <a:p>
            <a:r>
              <a:rPr lang="en-US"/>
              <a:t>Prof. Sampada K S</a:t>
            </a:r>
            <a:endParaRPr lang="en-US" dirty="0"/>
          </a:p>
        </p:txBody>
      </p:sp>
      <p:sp>
        <p:nvSpPr>
          <p:cNvPr id="20" name="Date Placeholder 19"/>
          <p:cNvSpPr>
            <a:spLocks noGrp="1"/>
          </p:cNvSpPr>
          <p:nvPr>
            <p:ph type="dt" sz="half" idx="10"/>
          </p:nvPr>
        </p:nvSpPr>
        <p:spPr>
          <a:xfrm>
            <a:off x="6648379" y="6922170"/>
            <a:ext cx="995976" cy="243840"/>
          </a:xfrm>
        </p:spPr>
        <p:txBody>
          <a:bodyPr/>
          <a:lstStyle/>
          <a:p>
            <a:fld id="{3ED0E0D1-6E79-45BB-8F2A-845AE5772637}" type="datetime1">
              <a:rPr lang="en-US" smtClean="0"/>
              <a:t>7/20/2021</a:t>
            </a:fld>
            <a:endParaRPr/>
          </a:p>
        </p:txBody>
      </p:sp>
      <p:sp>
        <p:nvSpPr>
          <p:cNvPr id="22" name="Slide Number Placeholder 21"/>
          <p:cNvSpPr>
            <a:spLocks noGrp="1"/>
          </p:cNvSpPr>
          <p:nvPr>
            <p:ph type="sldNum" sz="quarter" idx="12"/>
          </p:nvPr>
        </p:nvSpPr>
        <p:spPr>
          <a:xfrm>
            <a:off x="8032576" y="6888189"/>
            <a:ext cx="702422" cy="243840"/>
          </a:xfrm>
        </p:spPr>
        <p:txBody>
          <a:bodyPr/>
          <a:lstStyle/>
          <a:p>
            <a:fld id="{DF28FB93-0A08-4E7D-8E63-9EFA29F1E093}" type="slidenum">
              <a:rPr/>
              <a:pPr/>
              <a:t>‹#›</a:t>
            </a:fld>
            <a:endParaRPr/>
          </a:p>
        </p:txBody>
      </p:sp>
      <p:pic>
        <p:nvPicPr>
          <p:cNvPr id="5" name="Picture 4">
            <a:extLst>
              <a:ext uri="{FF2B5EF4-FFF2-40B4-BE49-F238E27FC236}">
                <a16:creationId xmlns:a16="http://schemas.microsoft.com/office/drawing/2014/main" id="{52F45D54-EFC0-42E1-9D13-98313D5F82DB}"/>
              </a:ext>
            </a:extLst>
          </p:cNvPr>
          <p:cNvPicPr>
            <a:picLocks noChangeAspect="1"/>
          </p:cNvPicPr>
          <p:nvPr userDrawn="1"/>
        </p:nvPicPr>
        <p:blipFill>
          <a:blip r:embed="rId2"/>
          <a:stretch>
            <a:fillRect/>
          </a:stretch>
        </p:blipFill>
        <p:spPr>
          <a:xfrm>
            <a:off x="24793" y="7512"/>
            <a:ext cx="2354948" cy="635721"/>
          </a:xfrm>
          <a:prstGeom prst="rect">
            <a:avLst/>
          </a:prstGeom>
        </p:spPr>
      </p:pic>
    </p:spTree>
    <p:extLst>
      <p:ext uri="{BB962C8B-B14F-4D97-AF65-F5344CB8AC3E}">
        <p14:creationId xmlns:p14="http://schemas.microsoft.com/office/powerpoint/2010/main" val="189493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Prof. Sampada K S</a:t>
            </a:r>
            <a:endParaRPr lang="en-US" dirty="0"/>
          </a:p>
        </p:txBody>
      </p:sp>
      <p:sp>
        <p:nvSpPr>
          <p:cNvPr id="4" name="Date Placeholder 3"/>
          <p:cNvSpPr>
            <a:spLocks noGrp="1"/>
          </p:cNvSpPr>
          <p:nvPr>
            <p:ph type="dt" sz="half" idx="10"/>
          </p:nvPr>
        </p:nvSpPr>
        <p:spPr/>
        <p:txBody>
          <a:bodyPr/>
          <a:lstStyle/>
          <a:p>
            <a:fld id="{15AFA355-A51B-42E8-A6C7-47F5870ED1D9}" type="datetime1">
              <a:rPr lang="en-US" smtClean="0"/>
              <a:t>7/20/2021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7782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2736" y="650240"/>
            <a:ext cx="857474" cy="577088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42107" y="650240"/>
            <a:ext cx="5773652" cy="577088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1449541" y="6966752"/>
            <a:ext cx="4547793" cy="243840"/>
          </a:xfrm>
        </p:spPr>
        <p:txBody>
          <a:bodyPr/>
          <a:lstStyle/>
          <a:p>
            <a:r>
              <a:rPr lang="en-US"/>
              <a:t>Prof. Sampada K S</a:t>
            </a:r>
            <a:endParaRPr lang="en-US" dirty="0"/>
          </a:p>
        </p:txBody>
      </p:sp>
      <p:sp>
        <p:nvSpPr>
          <p:cNvPr id="4" name="Date Placeholder 3"/>
          <p:cNvSpPr>
            <a:spLocks noGrp="1"/>
          </p:cNvSpPr>
          <p:nvPr>
            <p:ph type="dt" sz="half" idx="10"/>
          </p:nvPr>
        </p:nvSpPr>
        <p:spPr/>
        <p:txBody>
          <a:bodyPr/>
          <a:lstStyle/>
          <a:p>
            <a:fld id="{C13FB9E6-E09B-4005-89F2-C4119BBBEA52}" type="datetime1">
              <a:rPr lang="en-US" smtClean="0"/>
              <a:t>7/20/2021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04032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7253" y="520154"/>
            <a:ext cx="7849494" cy="699046"/>
          </a:xfrm>
        </p:spPr>
        <p:txBody>
          <a:bodyPr>
            <a:normAutofit/>
          </a:bodyPr>
          <a:lstStyle>
            <a:lvl1pPr algn="l">
              <a:defRPr sz="2800" b="1">
                <a:latin typeface="Sitka Banner" panose="02000505000000020004" pitchFamily="2" charset="0"/>
              </a:defRPr>
            </a:lvl1pPr>
          </a:lstStyle>
          <a:p>
            <a:r>
              <a:rPr lang="en-US" dirty="0"/>
              <a:t>Click to edit Master title style</a:t>
            </a:r>
            <a:endParaRPr dirty="0"/>
          </a:p>
        </p:txBody>
      </p:sp>
      <p:sp>
        <p:nvSpPr>
          <p:cNvPr id="3" name="Content Placeholder 2"/>
          <p:cNvSpPr>
            <a:spLocks noGrp="1"/>
          </p:cNvSpPr>
          <p:nvPr>
            <p:ph idx="1"/>
          </p:nvPr>
        </p:nvSpPr>
        <p:spPr>
          <a:xfrm>
            <a:off x="647253" y="1625600"/>
            <a:ext cx="7849494" cy="4795520"/>
          </a:xfrm>
        </p:spPr>
        <p:txBody>
          <a:bodyPr>
            <a:normAutofit/>
          </a:bodyPr>
          <a:lstStyle>
            <a:lvl1pPr>
              <a:defRPr sz="4000">
                <a:latin typeface="Baskerville Old Face" panose="02020602080505020303" pitchFamily="18" charset="0"/>
              </a:defRPr>
            </a:lvl1pPr>
            <a:lvl2pPr>
              <a:defRPr sz="3200">
                <a:latin typeface="Baskerville Old Face" panose="02020602080505020303" pitchFamily="18" charset="0"/>
              </a:defRPr>
            </a:lvl2pPr>
            <a:lvl3pPr>
              <a:defRPr sz="2800">
                <a:latin typeface="Baskerville Old Face" panose="02020602080505020303" pitchFamily="18" charset="0"/>
              </a:defRPr>
            </a:lvl3pPr>
            <a:lvl4pPr>
              <a:defRPr sz="2800">
                <a:latin typeface="Baskerville Old Face" panose="02020602080505020303" pitchFamily="18" charset="0"/>
              </a:defRPr>
            </a:lvl4pPr>
            <a:lvl5pPr>
              <a:defRPr sz="2800">
                <a:latin typeface="Baskerville Old Face" panose="020206020805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a:xfrm>
            <a:off x="6629400" y="6951323"/>
            <a:ext cx="995976" cy="243840"/>
          </a:xfrm>
        </p:spPr>
        <p:txBody>
          <a:bodyPr/>
          <a:lstStyle/>
          <a:p>
            <a:fld id="{93745AF2-AD38-4426-BE78-54DAA5429786}" type="datetime1">
              <a:rPr lang="en-US" smtClean="0"/>
              <a:t>7/20/2021</a:t>
            </a:fld>
            <a:endParaRPr/>
          </a:p>
        </p:txBody>
      </p:sp>
      <p:sp>
        <p:nvSpPr>
          <p:cNvPr id="6" name="Slide Number Placeholder 5"/>
          <p:cNvSpPr>
            <a:spLocks noGrp="1"/>
          </p:cNvSpPr>
          <p:nvPr>
            <p:ph type="sldNum" sz="quarter" idx="12"/>
          </p:nvPr>
        </p:nvSpPr>
        <p:spPr>
          <a:xfrm>
            <a:off x="8077201" y="6951323"/>
            <a:ext cx="702422" cy="243840"/>
          </a:xfrm>
        </p:spPr>
        <p:txBody>
          <a:bodyPr/>
          <a:lstStyle/>
          <a:p>
            <a:fld id="{DF28FB93-0A08-4E7D-8E63-9EFA29F1E093}" type="slidenum">
              <a:rPr/>
              <a:pPr/>
              <a:t>‹#›</a:t>
            </a:fld>
            <a:endParaRPr/>
          </a:p>
        </p:txBody>
      </p:sp>
      <p:pic>
        <p:nvPicPr>
          <p:cNvPr id="8" name="Picture 7">
            <a:extLst>
              <a:ext uri="{FF2B5EF4-FFF2-40B4-BE49-F238E27FC236}">
                <a16:creationId xmlns:a16="http://schemas.microsoft.com/office/drawing/2014/main" id="{32A90919-A941-42BC-80BD-5D4A8522DD28}"/>
              </a:ext>
            </a:extLst>
          </p:cNvPr>
          <p:cNvPicPr>
            <a:picLocks noChangeAspect="1"/>
          </p:cNvPicPr>
          <p:nvPr userDrawn="1"/>
        </p:nvPicPr>
        <p:blipFill>
          <a:blip r:embed="rId2"/>
          <a:stretch>
            <a:fillRect/>
          </a:stretch>
        </p:blipFill>
        <p:spPr>
          <a:xfrm>
            <a:off x="2" y="6824604"/>
            <a:ext cx="1847865" cy="498833"/>
          </a:xfrm>
          <a:prstGeom prst="rect">
            <a:avLst/>
          </a:prstGeom>
        </p:spPr>
      </p:pic>
    </p:spTree>
    <p:extLst>
      <p:ext uri="{BB962C8B-B14F-4D97-AF65-F5344CB8AC3E}">
        <p14:creationId xmlns:p14="http://schemas.microsoft.com/office/powerpoint/2010/main" val="506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2109" y="2032000"/>
            <a:ext cx="6859786" cy="2844800"/>
          </a:xfrm>
        </p:spPr>
        <p:txBody>
          <a:bodyPr anchor="b">
            <a:normAutofit/>
          </a:bodyPr>
          <a:lstStyle>
            <a:lvl1pPr algn="l">
              <a:defRPr sz="4051" b="0" cap="none" baseline="0"/>
            </a:lvl1pPr>
          </a:lstStyle>
          <a:p>
            <a:r>
              <a:rPr lang="en-US" dirty="0"/>
              <a:t>Click to edit Master title style</a:t>
            </a:r>
            <a:endParaRPr dirty="0"/>
          </a:p>
        </p:txBody>
      </p:sp>
      <p:sp>
        <p:nvSpPr>
          <p:cNvPr id="3" name="Text Placeholder 2"/>
          <p:cNvSpPr>
            <a:spLocks noGrp="1"/>
          </p:cNvSpPr>
          <p:nvPr>
            <p:ph type="body" idx="1"/>
          </p:nvPr>
        </p:nvSpPr>
        <p:spPr>
          <a:xfrm>
            <a:off x="1142109" y="5201920"/>
            <a:ext cx="6173806" cy="1219200"/>
          </a:xfrm>
        </p:spPr>
        <p:txBody>
          <a:bodyPr anchor="t">
            <a:normAutofit/>
          </a:bodyPr>
          <a:lstStyle>
            <a:lvl1pPr marL="0" indent="0">
              <a:spcBef>
                <a:spcPts val="0"/>
              </a:spcBef>
              <a:buNone/>
              <a:defRPr sz="1800">
                <a:solidFill>
                  <a:schemeClr val="tx1"/>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bwMode="black">
          <a:xfrm>
            <a:off x="2438400" y="6951324"/>
            <a:ext cx="3352800" cy="243840"/>
          </a:xfrm>
        </p:spPr>
        <p:txBody>
          <a:bodyPr/>
          <a:lstStyle>
            <a:lvl1pPr>
              <a:defRPr>
                <a:solidFill>
                  <a:schemeClr val="tx1"/>
                </a:solidFill>
              </a:defRPr>
            </a:lvl1pPr>
          </a:lstStyle>
          <a:p>
            <a:r>
              <a:rPr lang="en-US"/>
              <a:t>Prof. Sampada K S</a:t>
            </a:r>
            <a:endParaRPr lang="en-US" dirty="0"/>
          </a:p>
        </p:txBody>
      </p:sp>
      <p:sp>
        <p:nvSpPr>
          <p:cNvPr id="4" name="Date Placeholder 3"/>
          <p:cNvSpPr>
            <a:spLocks noGrp="1"/>
          </p:cNvSpPr>
          <p:nvPr>
            <p:ph type="dt" sz="half" idx="10"/>
          </p:nvPr>
        </p:nvSpPr>
        <p:spPr bwMode="black"/>
        <p:txBody>
          <a:bodyPr/>
          <a:lstStyle>
            <a:lvl1pPr>
              <a:defRPr>
                <a:solidFill>
                  <a:schemeClr val="tx1"/>
                </a:solidFill>
              </a:defRPr>
            </a:lvl1pPr>
          </a:lstStyle>
          <a:p>
            <a:fld id="{8A211BA4-9AA3-429C-97EF-7A0A1A416020}" type="datetime1">
              <a:rPr lang="en-US" smtClean="0"/>
              <a:t>7/20/2021</a:t>
            </a:fld>
            <a:endParaRPr/>
          </a:p>
        </p:txBody>
      </p:sp>
      <p:sp>
        <p:nvSpPr>
          <p:cNvPr id="6" name="Slide Number Placeholder 5"/>
          <p:cNvSpPr>
            <a:spLocks noGrp="1"/>
          </p:cNvSpPr>
          <p:nvPr>
            <p:ph type="sldNum" sz="quarter" idx="12"/>
          </p:nvPr>
        </p:nvSpPr>
        <p:spPr bwMode="black"/>
        <p:txBody>
          <a:bodyPr/>
          <a:lstStyle>
            <a:lvl1pPr>
              <a:defRPr>
                <a:solidFill>
                  <a:schemeClr val="tx1"/>
                </a:solidFill>
              </a:defRPr>
            </a:lvl1pPr>
          </a:lstStyle>
          <a:p>
            <a:fld id="{DF28FB93-0A08-4E7D-8E63-9EFA29F1E093}" type="slidenum">
              <a:rPr/>
              <a:pPr/>
              <a:t>‹#›</a:t>
            </a:fld>
            <a:endParaRPr/>
          </a:p>
        </p:txBody>
      </p:sp>
      <p:pic>
        <p:nvPicPr>
          <p:cNvPr id="7" name="Picture 6">
            <a:extLst>
              <a:ext uri="{FF2B5EF4-FFF2-40B4-BE49-F238E27FC236}">
                <a16:creationId xmlns:a16="http://schemas.microsoft.com/office/drawing/2014/main" id="{036ACF53-B60A-4B2F-84B4-970079ED11D2}"/>
              </a:ext>
            </a:extLst>
          </p:cNvPr>
          <p:cNvPicPr>
            <a:picLocks noChangeAspect="1"/>
          </p:cNvPicPr>
          <p:nvPr userDrawn="1"/>
        </p:nvPicPr>
        <p:blipFill>
          <a:blip r:embed="rId2"/>
          <a:stretch>
            <a:fillRect/>
          </a:stretch>
        </p:blipFill>
        <p:spPr>
          <a:xfrm>
            <a:off x="1" y="6746240"/>
            <a:ext cx="1905000" cy="568960"/>
          </a:xfrm>
          <a:prstGeom prst="rect">
            <a:avLst/>
          </a:prstGeom>
        </p:spPr>
      </p:pic>
    </p:spTree>
    <p:extLst>
      <p:ext uri="{BB962C8B-B14F-4D97-AF65-F5344CB8AC3E}">
        <p14:creationId xmlns:p14="http://schemas.microsoft.com/office/powerpoint/2010/main" val="55872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42107" y="2031999"/>
            <a:ext cx="3327540" cy="4361516"/>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674354" y="2031999"/>
            <a:ext cx="3327540" cy="4361516"/>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baseline="0"/>
            </a:lvl8pPr>
            <a:lvl9pPr>
              <a:defRPr sz="12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a:xfrm>
            <a:off x="2805878" y="6951323"/>
            <a:ext cx="2755282" cy="243840"/>
          </a:xfrm>
        </p:spPr>
        <p:txBody>
          <a:bodyPr/>
          <a:lstStyle/>
          <a:p>
            <a:r>
              <a:rPr lang="en-US"/>
              <a:t>Prof. Sampada K S</a:t>
            </a:r>
            <a:endParaRPr lang="en-US" dirty="0"/>
          </a:p>
        </p:txBody>
      </p:sp>
      <p:sp>
        <p:nvSpPr>
          <p:cNvPr id="5" name="Date Placeholder 4"/>
          <p:cNvSpPr>
            <a:spLocks noGrp="1"/>
          </p:cNvSpPr>
          <p:nvPr>
            <p:ph type="dt" sz="half" idx="10"/>
          </p:nvPr>
        </p:nvSpPr>
        <p:spPr/>
        <p:txBody>
          <a:bodyPr/>
          <a:lstStyle/>
          <a:p>
            <a:fld id="{14784BDD-9A5F-46CD-8E6D-05245FB1D60E}" type="datetime1">
              <a:rPr lang="en-US" smtClean="0"/>
              <a:t>7/20/2021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pic>
        <p:nvPicPr>
          <p:cNvPr id="8" name="Picture 7">
            <a:extLst>
              <a:ext uri="{FF2B5EF4-FFF2-40B4-BE49-F238E27FC236}">
                <a16:creationId xmlns:a16="http://schemas.microsoft.com/office/drawing/2014/main" id="{395DCD91-EA2E-4637-9F81-A76E624142A5}"/>
              </a:ext>
            </a:extLst>
          </p:cNvPr>
          <p:cNvPicPr>
            <a:picLocks noChangeAspect="1"/>
          </p:cNvPicPr>
          <p:nvPr userDrawn="1"/>
        </p:nvPicPr>
        <p:blipFill>
          <a:blip r:embed="rId2"/>
          <a:stretch>
            <a:fillRect/>
          </a:stretch>
        </p:blipFill>
        <p:spPr>
          <a:xfrm>
            <a:off x="4161" y="6782462"/>
            <a:ext cx="1977040" cy="552715"/>
          </a:xfrm>
          <a:prstGeom prst="rect">
            <a:avLst/>
          </a:prstGeom>
        </p:spPr>
      </p:pic>
    </p:spTree>
    <p:extLst>
      <p:ext uri="{BB962C8B-B14F-4D97-AF65-F5344CB8AC3E}">
        <p14:creationId xmlns:p14="http://schemas.microsoft.com/office/powerpoint/2010/main" val="123606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42110" y="1950726"/>
            <a:ext cx="3315563" cy="731521"/>
          </a:xfrm>
        </p:spPr>
        <p:txBody>
          <a:bodyPr anchor="ctr">
            <a:normAutofit/>
          </a:bodyPr>
          <a:lstStyle>
            <a:lvl1pPr marL="0" indent="0">
              <a:spcBef>
                <a:spcPts val="0"/>
              </a:spcBef>
              <a:buNone/>
              <a:defRPr sz="15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1142110" y="2763521"/>
            <a:ext cx="3315563" cy="3657600"/>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686334" y="1950726"/>
            <a:ext cx="3315563" cy="731521"/>
          </a:xfrm>
        </p:spPr>
        <p:txBody>
          <a:bodyPr anchor="ctr">
            <a:normAutofit/>
          </a:bodyPr>
          <a:lstStyle>
            <a:lvl1pPr marL="0" indent="0">
              <a:spcBef>
                <a:spcPts val="0"/>
              </a:spcBef>
              <a:buNone/>
              <a:defRPr sz="15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86334" y="2763521"/>
            <a:ext cx="3315563" cy="3657600"/>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a:xfrm>
            <a:off x="2751681" y="6951323"/>
            <a:ext cx="3039521" cy="243840"/>
          </a:xfrm>
        </p:spPr>
        <p:txBody>
          <a:bodyPr/>
          <a:lstStyle/>
          <a:p>
            <a:r>
              <a:rPr lang="en-US"/>
              <a:t>Prof. Sampada K S</a:t>
            </a:r>
            <a:endParaRPr lang="en-US" dirty="0"/>
          </a:p>
        </p:txBody>
      </p:sp>
      <p:sp>
        <p:nvSpPr>
          <p:cNvPr id="7" name="Date Placeholder 6"/>
          <p:cNvSpPr>
            <a:spLocks noGrp="1"/>
          </p:cNvSpPr>
          <p:nvPr>
            <p:ph type="dt" sz="half" idx="10"/>
          </p:nvPr>
        </p:nvSpPr>
        <p:spPr/>
        <p:txBody>
          <a:bodyPr/>
          <a:lstStyle/>
          <a:p>
            <a:fld id="{5BCFAEDB-7311-4186-87BD-A522908CEFB5}" type="datetime1">
              <a:rPr lang="en-US" smtClean="0"/>
              <a:t>7/20/2021</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pic>
        <p:nvPicPr>
          <p:cNvPr id="10" name="Picture 9">
            <a:extLst>
              <a:ext uri="{FF2B5EF4-FFF2-40B4-BE49-F238E27FC236}">
                <a16:creationId xmlns:a16="http://schemas.microsoft.com/office/drawing/2014/main" id="{FCB51155-9452-49FE-87A8-592269C93E8E}"/>
              </a:ext>
            </a:extLst>
          </p:cNvPr>
          <p:cNvPicPr>
            <a:picLocks noChangeAspect="1"/>
          </p:cNvPicPr>
          <p:nvPr userDrawn="1"/>
        </p:nvPicPr>
        <p:blipFill>
          <a:blip r:embed="rId2"/>
          <a:stretch>
            <a:fillRect/>
          </a:stretch>
        </p:blipFill>
        <p:spPr>
          <a:xfrm>
            <a:off x="2" y="6829338"/>
            <a:ext cx="1847865" cy="498833"/>
          </a:xfrm>
          <a:prstGeom prst="rect">
            <a:avLst/>
          </a:prstGeom>
        </p:spPr>
      </p:pic>
    </p:spTree>
    <p:extLst>
      <p:ext uri="{BB962C8B-B14F-4D97-AF65-F5344CB8AC3E}">
        <p14:creationId xmlns:p14="http://schemas.microsoft.com/office/powerpoint/2010/main" val="1436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a:xfrm>
            <a:off x="2631090" y="6951323"/>
            <a:ext cx="3060082" cy="243840"/>
          </a:xfrm>
        </p:spPr>
        <p:txBody>
          <a:bodyPr/>
          <a:lstStyle/>
          <a:p>
            <a:r>
              <a:rPr lang="en-US"/>
              <a:t>Prof. Sampada K S</a:t>
            </a:r>
            <a:endParaRPr lang="en-US" dirty="0"/>
          </a:p>
        </p:txBody>
      </p:sp>
      <p:sp>
        <p:nvSpPr>
          <p:cNvPr id="3" name="Date Placeholder 2"/>
          <p:cNvSpPr>
            <a:spLocks noGrp="1"/>
          </p:cNvSpPr>
          <p:nvPr>
            <p:ph type="dt" sz="half" idx="10"/>
          </p:nvPr>
        </p:nvSpPr>
        <p:spPr/>
        <p:txBody>
          <a:bodyPr/>
          <a:lstStyle/>
          <a:p>
            <a:fld id="{94965EFE-A836-47DC-A652-942CD7912424}" type="datetime1">
              <a:rPr lang="en-US" smtClean="0"/>
              <a:t>7/20/2021</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pic>
        <p:nvPicPr>
          <p:cNvPr id="6" name="Picture 5">
            <a:extLst>
              <a:ext uri="{FF2B5EF4-FFF2-40B4-BE49-F238E27FC236}">
                <a16:creationId xmlns:a16="http://schemas.microsoft.com/office/drawing/2014/main" id="{CF1021E7-9EDB-4CBF-B34D-A1B1E95D59F8}"/>
              </a:ext>
            </a:extLst>
          </p:cNvPr>
          <p:cNvPicPr>
            <a:picLocks noChangeAspect="1"/>
          </p:cNvPicPr>
          <p:nvPr userDrawn="1"/>
        </p:nvPicPr>
        <p:blipFill>
          <a:blip r:embed="rId2"/>
          <a:stretch>
            <a:fillRect/>
          </a:stretch>
        </p:blipFill>
        <p:spPr>
          <a:xfrm>
            <a:off x="1" y="6818065"/>
            <a:ext cx="1834880" cy="495328"/>
          </a:xfrm>
          <a:prstGeom prst="rect">
            <a:avLst/>
          </a:prstGeom>
        </p:spPr>
      </p:pic>
    </p:spTree>
    <p:extLst>
      <p:ext uri="{BB962C8B-B14F-4D97-AF65-F5344CB8AC3E}">
        <p14:creationId xmlns:p14="http://schemas.microsoft.com/office/powerpoint/2010/main" val="302319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6" name="bottom graphic"/>
          <p:cNvGrpSpPr/>
          <p:nvPr userDrawn="1"/>
        </p:nvGrpSpPr>
        <p:grpSpPr>
          <a:xfrm>
            <a:off x="3" y="6729984"/>
            <a:ext cx="9145055" cy="585216"/>
            <a:chOff x="0" y="6309360"/>
            <a:chExt cx="12190231" cy="548640"/>
          </a:xfrm>
        </p:grpSpPr>
        <p:sp>
          <p:nvSpPr>
            <p:cNvPr id="7" name="Rectangle 6"/>
            <p:cNvSpPr/>
            <p:nvPr/>
          </p:nvSpPr>
          <p:spPr>
            <a:xfrm>
              <a:off x="0" y="6400800"/>
              <a:ext cx="12188825" cy="457200"/>
            </a:xfrm>
            <a:prstGeom prst="rect">
              <a:avLst/>
            </a:prstGeom>
            <a:solidFill>
              <a:schemeClr val="tx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sz="135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grpSp>
      <p:sp>
        <p:nvSpPr>
          <p:cNvPr id="3" name="Footer Placeholder 2"/>
          <p:cNvSpPr>
            <a:spLocks noGrp="1"/>
          </p:cNvSpPr>
          <p:nvPr>
            <p:ph type="ftr" sz="quarter" idx="11"/>
          </p:nvPr>
        </p:nvSpPr>
        <p:spPr>
          <a:xfrm>
            <a:off x="2895602" y="6951323"/>
            <a:ext cx="2783111" cy="243840"/>
          </a:xfrm>
        </p:spPr>
        <p:txBody>
          <a:bodyPr/>
          <a:lstStyle/>
          <a:p>
            <a:r>
              <a:rPr lang="en-US"/>
              <a:t>Prof. Sampada K S</a:t>
            </a:r>
            <a:endParaRPr lang="en-US" dirty="0"/>
          </a:p>
        </p:txBody>
      </p:sp>
      <p:sp>
        <p:nvSpPr>
          <p:cNvPr id="2" name="Date Placeholder 1"/>
          <p:cNvSpPr>
            <a:spLocks noGrp="1"/>
          </p:cNvSpPr>
          <p:nvPr>
            <p:ph type="dt" sz="half" idx="10"/>
          </p:nvPr>
        </p:nvSpPr>
        <p:spPr/>
        <p:txBody>
          <a:bodyPr/>
          <a:lstStyle/>
          <a:p>
            <a:fld id="{77F98E25-8D1C-4F63-8620-C96EBA71A927}" type="datetime1">
              <a:rPr lang="en-US" smtClean="0"/>
              <a:t>7/20/2021</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pic>
        <p:nvPicPr>
          <p:cNvPr id="10" name="Picture 9">
            <a:extLst>
              <a:ext uri="{FF2B5EF4-FFF2-40B4-BE49-F238E27FC236}">
                <a16:creationId xmlns:a16="http://schemas.microsoft.com/office/drawing/2014/main" id="{4BBB56E9-CE64-409F-AA3E-4D8DF893CBBD}"/>
              </a:ext>
            </a:extLst>
          </p:cNvPr>
          <p:cNvPicPr>
            <a:picLocks noChangeAspect="1"/>
          </p:cNvPicPr>
          <p:nvPr userDrawn="1"/>
        </p:nvPicPr>
        <p:blipFill>
          <a:blip r:embed="rId2"/>
          <a:stretch>
            <a:fillRect/>
          </a:stretch>
        </p:blipFill>
        <p:spPr>
          <a:xfrm>
            <a:off x="-1054" y="6797712"/>
            <a:ext cx="1982254" cy="535111"/>
          </a:xfrm>
          <a:prstGeom prst="rect">
            <a:avLst/>
          </a:prstGeom>
        </p:spPr>
      </p:pic>
    </p:spTree>
    <p:extLst>
      <p:ext uri="{BB962C8B-B14F-4D97-AF65-F5344CB8AC3E}">
        <p14:creationId xmlns:p14="http://schemas.microsoft.com/office/powerpoint/2010/main" val="70961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ame" descr="Border design"/>
          <p:cNvSpPr/>
          <p:nvPr/>
        </p:nvSpPr>
        <p:spPr>
          <a:xfrm>
            <a:off x="913446" y="1087120"/>
            <a:ext cx="4596057" cy="4876800"/>
          </a:xfrm>
          <a:prstGeom prst="rect">
            <a:avLst/>
          </a:prstGeom>
          <a:noFill/>
          <a:ln w="1016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1"/>
          <p:cNvSpPr>
            <a:spLocks noGrp="1"/>
          </p:cNvSpPr>
          <p:nvPr>
            <p:ph type="title"/>
          </p:nvPr>
        </p:nvSpPr>
        <p:spPr>
          <a:xfrm>
            <a:off x="5943960" y="1463040"/>
            <a:ext cx="2343760" cy="2194560"/>
          </a:xfrm>
        </p:spPr>
        <p:txBody>
          <a:bodyPr anchor="b">
            <a:normAutofit/>
          </a:bodyPr>
          <a:lstStyle>
            <a:lvl1pPr algn="l">
              <a:defRPr sz="2401" b="1"/>
            </a:lvl1pPr>
          </a:lstStyle>
          <a:p>
            <a:r>
              <a:rPr lang="en-US"/>
              <a:t>Click to edit Master title style</a:t>
            </a:r>
            <a:endParaRPr/>
          </a:p>
        </p:txBody>
      </p:sp>
      <p:sp>
        <p:nvSpPr>
          <p:cNvPr id="3" name="Content Placeholder 2"/>
          <p:cNvSpPr>
            <a:spLocks noGrp="1"/>
          </p:cNvSpPr>
          <p:nvPr>
            <p:ph idx="1"/>
          </p:nvPr>
        </p:nvSpPr>
        <p:spPr>
          <a:xfrm>
            <a:off x="1119240" y="1379728"/>
            <a:ext cx="4184470" cy="4291584"/>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943960" y="3772624"/>
            <a:ext cx="2343760" cy="1916980"/>
          </a:xfrm>
        </p:spPr>
        <p:txBody>
          <a:bodyPr>
            <a:normAutofit/>
          </a:bodyPr>
          <a:lstStyle>
            <a:lvl1pPr marL="0" indent="0">
              <a:spcBef>
                <a:spcPts val="600"/>
              </a:spcBef>
              <a:buNone/>
              <a:defRPr sz="120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6" name="Footer Placeholder 5"/>
          <p:cNvSpPr>
            <a:spLocks noGrp="1"/>
          </p:cNvSpPr>
          <p:nvPr>
            <p:ph type="ftr" sz="quarter" idx="11"/>
          </p:nvPr>
        </p:nvSpPr>
        <p:spPr>
          <a:xfrm>
            <a:off x="3146668" y="6951323"/>
            <a:ext cx="2532044" cy="243840"/>
          </a:xfrm>
        </p:spPr>
        <p:txBody>
          <a:bodyPr/>
          <a:lstStyle/>
          <a:p>
            <a:r>
              <a:rPr lang="en-US"/>
              <a:t>Prof. Sampada K S</a:t>
            </a:r>
            <a:endParaRPr lang="en-US" dirty="0"/>
          </a:p>
        </p:txBody>
      </p:sp>
      <p:sp>
        <p:nvSpPr>
          <p:cNvPr id="5" name="Date Placeholder 4"/>
          <p:cNvSpPr>
            <a:spLocks noGrp="1"/>
          </p:cNvSpPr>
          <p:nvPr>
            <p:ph type="dt" sz="half" idx="10"/>
          </p:nvPr>
        </p:nvSpPr>
        <p:spPr/>
        <p:txBody>
          <a:bodyPr/>
          <a:lstStyle/>
          <a:p>
            <a:fld id="{1C3E7AE2-3DE0-427A-A854-378CB51CF66A}" type="datetime1">
              <a:rPr lang="en-US" smtClean="0"/>
              <a:t>7/20/2021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pic>
        <p:nvPicPr>
          <p:cNvPr id="9" name="Picture 8">
            <a:extLst>
              <a:ext uri="{FF2B5EF4-FFF2-40B4-BE49-F238E27FC236}">
                <a16:creationId xmlns:a16="http://schemas.microsoft.com/office/drawing/2014/main" id="{04ADFD84-339E-49A5-94D3-5D5732CED533}"/>
              </a:ext>
            </a:extLst>
          </p:cNvPr>
          <p:cNvPicPr>
            <a:picLocks noChangeAspect="1"/>
          </p:cNvPicPr>
          <p:nvPr userDrawn="1"/>
        </p:nvPicPr>
        <p:blipFill>
          <a:blip r:embed="rId2"/>
          <a:stretch>
            <a:fillRect/>
          </a:stretch>
        </p:blipFill>
        <p:spPr>
          <a:xfrm>
            <a:off x="6929" y="6797712"/>
            <a:ext cx="1910285" cy="515683"/>
          </a:xfrm>
          <a:prstGeom prst="rect">
            <a:avLst/>
          </a:prstGeom>
        </p:spPr>
      </p:pic>
    </p:spTree>
    <p:extLst>
      <p:ext uri="{BB962C8B-B14F-4D97-AF65-F5344CB8AC3E}">
        <p14:creationId xmlns:p14="http://schemas.microsoft.com/office/powerpoint/2010/main" val="193386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ame" descr="Border design"/>
          <p:cNvSpPr/>
          <p:nvPr/>
        </p:nvSpPr>
        <p:spPr>
          <a:xfrm>
            <a:off x="913446" y="1087120"/>
            <a:ext cx="4596057" cy="4876800"/>
          </a:xfrm>
          <a:prstGeom prst="rect">
            <a:avLst/>
          </a:prstGeom>
          <a:noFill/>
          <a:ln w="1016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1"/>
          <p:cNvSpPr>
            <a:spLocks noGrp="1"/>
          </p:cNvSpPr>
          <p:nvPr>
            <p:ph type="title"/>
          </p:nvPr>
        </p:nvSpPr>
        <p:spPr>
          <a:xfrm>
            <a:off x="5943960" y="1463040"/>
            <a:ext cx="2343760" cy="2194560"/>
          </a:xfrm>
        </p:spPr>
        <p:txBody>
          <a:bodyPr anchor="b">
            <a:normAutofit/>
          </a:bodyPr>
          <a:lstStyle>
            <a:lvl1pPr algn="l">
              <a:defRPr sz="2401"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050642" y="1282192"/>
            <a:ext cx="4321665" cy="4486656"/>
          </a:xfrm>
          <a:solidFill>
            <a:schemeClr val="bg1">
              <a:lumMod val="95000"/>
            </a:schemeClr>
          </a:solidFill>
        </p:spPr>
        <p:txBody>
          <a:bodyPr tIns="914400">
            <a:normAutofit/>
          </a:bodyPr>
          <a:lstStyle>
            <a:lvl1pPr marL="0" indent="0" algn="ctr">
              <a:spcBef>
                <a:spcPts val="0"/>
              </a:spcBef>
              <a:buNone/>
              <a:defRPr sz="1800"/>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r>
              <a:rPr lang="en-US"/>
              <a:t>Click icon to add picture</a:t>
            </a:r>
            <a:endParaRPr/>
          </a:p>
        </p:txBody>
      </p:sp>
      <p:sp>
        <p:nvSpPr>
          <p:cNvPr id="4" name="Text Placeholder 3"/>
          <p:cNvSpPr>
            <a:spLocks noGrp="1"/>
          </p:cNvSpPr>
          <p:nvPr>
            <p:ph type="body" sz="half" idx="2"/>
          </p:nvPr>
        </p:nvSpPr>
        <p:spPr>
          <a:xfrm>
            <a:off x="5943960" y="3772624"/>
            <a:ext cx="2343760" cy="1916982"/>
          </a:xfrm>
        </p:spPr>
        <p:txBody>
          <a:bodyPr>
            <a:normAutofit/>
          </a:bodyPr>
          <a:lstStyle>
            <a:lvl1pPr marL="0" indent="0">
              <a:spcBef>
                <a:spcPts val="600"/>
              </a:spcBef>
              <a:buNone/>
              <a:defRPr sz="120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6" name="Footer Placeholder 5"/>
          <p:cNvSpPr>
            <a:spLocks noGrp="1"/>
          </p:cNvSpPr>
          <p:nvPr>
            <p:ph type="ftr" sz="quarter" idx="11"/>
          </p:nvPr>
        </p:nvSpPr>
        <p:spPr>
          <a:xfrm>
            <a:off x="2213369" y="6874515"/>
            <a:ext cx="3288682" cy="362069"/>
          </a:xfrm>
        </p:spPr>
        <p:txBody>
          <a:bodyPr/>
          <a:lstStyle/>
          <a:p>
            <a:r>
              <a:rPr lang="en-US"/>
              <a:t>Prof. Sampada K S</a:t>
            </a:r>
            <a:endParaRPr lang="en-US" dirty="0"/>
          </a:p>
        </p:txBody>
      </p:sp>
      <p:sp>
        <p:nvSpPr>
          <p:cNvPr id="5" name="Date Placeholder 4"/>
          <p:cNvSpPr>
            <a:spLocks noGrp="1"/>
          </p:cNvSpPr>
          <p:nvPr>
            <p:ph type="dt" sz="half" idx="10"/>
          </p:nvPr>
        </p:nvSpPr>
        <p:spPr/>
        <p:txBody>
          <a:bodyPr/>
          <a:lstStyle/>
          <a:p>
            <a:fld id="{8BD3A386-AC9D-4D5E-8AF8-E10F662C1677}" type="datetime1">
              <a:rPr lang="en-US" smtClean="0"/>
              <a:t>7/20/2021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pic>
        <p:nvPicPr>
          <p:cNvPr id="9" name="Picture 8">
            <a:extLst>
              <a:ext uri="{FF2B5EF4-FFF2-40B4-BE49-F238E27FC236}">
                <a16:creationId xmlns:a16="http://schemas.microsoft.com/office/drawing/2014/main" id="{0A1DF32A-9E8B-43B1-ABCE-02FCC8FADB06}"/>
              </a:ext>
            </a:extLst>
          </p:cNvPr>
          <p:cNvPicPr>
            <a:picLocks noChangeAspect="1"/>
          </p:cNvPicPr>
          <p:nvPr userDrawn="1"/>
        </p:nvPicPr>
        <p:blipFill>
          <a:blip r:embed="rId2"/>
          <a:stretch>
            <a:fillRect/>
          </a:stretch>
        </p:blipFill>
        <p:spPr>
          <a:xfrm>
            <a:off x="6929" y="6797712"/>
            <a:ext cx="1910285" cy="515683"/>
          </a:xfrm>
          <a:prstGeom prst="rect">
            <a:avLst/>
          </a:prstGeom>
        </p:spPr>
      </p:pic>
    </p:spTree>
    <p:extLst>
      <p:ext uri="{BB962C8B-B14F-4D97-AF65-F5344CB8AC3E}">
        <p14:creationId xmlns:p14="http://schemas.microsoft.com/office/powerpoint/2010/main" val="189684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bottom graphic" descr="Bottom border design"/>
          <p:cNvGrpSpPr/>
          <p:nvPr/>
        </p:nvGrpSpPr>
        <p:grpSpPr>
          <a:xfrm>
            <a:off x="3" y="6729984"/>
            <a:ext cx="9145055" cy="585216"/>
            <a:chOff x="0" y="6309360"/>
            <a:chExt cx="12190231" cy="548640"/>
          </a:xfrm>
        </p:grpSpPr>
        <p:sp>
          <p:nvSpPr>
            <p:cNvPr id="7" name="Rectangle 6"/>
            <p:cNvSpPr/>
            <p:nvPr/>
          </p:nvSpPr>
          <p:spPr>
            <a:xfrm>
              <a:off x="0" y="6400800"/>
              <a:ext cx="12188825" cy="457200"/>
            </a:xfrm>
            <a:prstGeom prst="rect">
              <a:avLst/>
            </a:prstGeom>
            <a:solidFill>
              <a:schemeClr val="tx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sz="135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grpSp>
      <p:grpSp>
        <p:nvGrpSpPr>
          <p:cNvPr id="10" name="top graphic" descr="Top border design"/>
          <p:cNvGrpSpPr/>
          <p:nvPr/>
        </p:nvGrpSpPr>
        <p:grpSpPr>
          <a:xfrm>
            <a:off x="963" y="0"/>
            <a:ext cx="9144095" cy="341376"/>
            <a:chOff x="1279" y="0"/>
            <a:chExt cx="12188952" cy="320040"/>
          </a:xfrm>
        </p:grpSpPr>
        <p:sp>
          <p:nvSpPr>
            <p:cNvPr id="11" name="Rectangle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12" name="Rectangle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13" name="Rectangle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grpSp>
      <p:sp>
        <p:nvSpPr>
          <p:cNvPr id="2" name="Title Placeholder 1"/>
          <p:cNvSpPr>
            <a:spLocks noGrp="1"/>
          </p:cNvSpPr>
          <p:nvPr>
            <p:ph type="title"/>
          </p:nvPr>
        </p:nvSpPr>
        <p:spPr>
          <a:xfrm>
            <a:off x="533400" y="459019"/>
            <a:ext cx="8077200" cy="731520"/>
          </a:xfrm>
          <a:prstGeom prst="rect">
            <a:avLst/>
          </a:prstGeom>
        </p:spPr>
        <p:txBody>
          <a:bodyPr vert="horz" lIns="91440" tIns="45720" rIns="9144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533400" y="1426435"/>
            <a:ext cx="8077200" cy="43891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bwMode="white">
          <a:xfrm>
            <a:off x="1130919" y="6951323"/>
            <a:ext cx="4547793" cy="243840"/>
          </a:xfrm>
          <a:prstGeom prst="rect">
            <a:avLst/>
          </a:prstGeom>
        </p:spPr>
        <p:txBody>
          <a:bodyPr vert="horz" lIns="91440" tIns="45720" rIns="91440" bIns="45720" rtlCol="0" anchor="ctr"/>
          <a:lstStyle>
            <a:lvl1pPr algn="l">
              <a:defRPr sz="825" cap="all" baseline="0">
                <a:solidFill>
                  <a:schemeClr val="bg1"/>
                </a:solidFill>
              </a:defRPr>
            </a:lvl1pPr>
          </a:lstStyle>
          <a:p>
            <a:r>
              <a:rPr lang="en-US"/>
              <a:t>Prof. Sampada K S</a:t>
            </a:r>
            <a:endParaRPr lang="en-US" dirty="0"/>
          </a:p>
        </p:txBody>
      </p:sp>
      <p:sp>
        <p:nvSpPr>
          <p:cNvPr id="4" name="Date Placeholder 3"/>
          <p:cNvSpPr>
            <a:spLocks noGrp="1"/>
          </p:cNvSpPr>
          <p:nvPr>
            <p:ph type="dt" sz="half" idx="2"/>
          </p:nvPr>
        </p:nvSpPr>
        <p:spPr bwMode="white">
          <a:xfrm>
            <a:off x="5997334" y="6951323"/>
            <a:ext cx="995976" cy="243840"/>
          </a:xfrm>
          <a:prstGeom prst="rect">
            <a:avLst/>
          </a:prstGeom>
        </p:spPr>
        <p:txBody>
          <a:bodyPr vert="horz" lIns="91440" tIns="45720" rIns="91440" bIns="45720" rtlCol="0" anchor="ctr"/>
          <a:lstStyle>
            <a:lvl1pPr algn="r">
              <a:defRPr sz="825">
                <a:solidFill>
                  <a:schemeClr val="bg1"/>
                </a:solidFill>
              </a:defRPr>
            </a:lvl1pPr>
          </a:lstStyle>
          <a:p>
            <a:fld id="{CE4F4C4C-7DC1-463C-ABA9-B26B77588AF7}" type="datetime1">
              <a:rPr lang="en-US" smtClean="0"/>
              <a:t>7/20/2021</a:t>
            </a:fld>
            <a:endParaRPr lang="en-US"/>
          </a:p>
        </p:txBody>
      </p:sp>
      <p:sp>
        <p:nvSpPr>
          <p:cNvPr id="6" name="Slide Number Placeholder 5"/>
          <p:cNvSpPr>
            <a:spLocks noGrp="1"/>
          </p:cNvSpPr>
          <p:nvPr>
            <p:ph type="sldNum" sz="quarter" idx="4"/>
          </p:nvPr>
        </p:nvSpPr>
        <p:spPr bwMode="white">
          <a:xfrm>
            <a:off x="7299472" y="6951323"/>
            <a:ext cx="702422" cy="243840"/>
          </a:xfrm>
          <a:prstGeom prst="rect">
            <a:avLst/>
          </a:prstGeom>
        </p:spPr>
        <p:txBody>
          <a:bodyPr vert="horz" lIns="91440" tIns="45720" rIns="91440" bIns="45720" rtlCol="0" anchor="ctr"/>
          <a:lstStyle>
            <a:lvl1pPr algn="r">
              <a:defRPr sz="825">
                <a:solidFill>
                  <a:schemeClr val="bg1"/>
                </a:solidFill>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2208845168"/>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685983" rtl="0" eaLnBrk="1" latinLnBrk="0" hangingPunct="1">
        <a:lnSpc>
          <a:spcPct val="90000"/>
        </a:lnSpc>
        <a:spcBef>
          <a:spcPct val="0"/>
        </a:spcBef>
        <a:buNone/>
        <a:defRPr sz="4000" b="1" kern="1200">
          <a:solidFill>
            <a:schemeClr val="accent1">
              <a:lumMod val="50000"/>
            </a:schemeClr>
          </a:solidFill>
          <a:latin typeface="Sitka Banner" panose="02000505000000020004" pitchFamily="2" charset="0"/>
          <a:ea typeface="+mj-ea"/>
          <a:cs typeface="+mj-cs"/>
        </a:defRPr>
      </a:lvl1pPr>
    </p:titleStyle>
    <p:bodyStyle>
      <a:lvl1pPr marL="205795" indent="-205795" algn="l" defTabSz="685983" rtl="0" eaLnBrk="1" latinLnBrk="0" hangingPunct="1">
        <a:lnSpc>
          <a:spcPct val="90000"/>
        </a:lnSpc>
        <a:spcBef>
          <a:spcPts val="1350"/>
        </a:spcBef>
        <a:buClr>
          <a:schemeClr val="tx1"/>
        </a:buClr>
        <a:buSzPct val="100000"/>
        <a:buFont typeface="Arial" pitchFamily="34" charset="0"/>
        <a:buChar char="▪"/>
        <a:defRPr sz="4000" kern="1200">
          <a:solidFill>
            <a:schemeClr val="tx1"/>
          </a:solidFill>
          <a:latin typeface="Baskerville Old Face" panose="02020602080505020303" pitchFamily="18" charset="0"/>
          <a:ea typeface="+mn-ea"/>
          <a:cs typeface="+mn-cs"/>
        </a:defRPr>
      </a:lvl1pPr>
      <a:lvl2pPr marL="411590" indent="-171496" algn="l" defTabSz="685983" rtl="0" eaLnBrk="1" latinLnBrk="0" hangingPunct="1">
        <a:lnSpc>
          <a:spcPct val="90000"/>
        </a:lnSpc>
        <a:spcBef>
          <a:spcPts val="750"/>
        </a:spcBef>
        <a:buClr>
          <a:schemeClr val="tx1"/>
        </a:buClr>
        <a:buSzPct val="100000"/>
        <a:buFont typeface="Arial" pitchFamily="34" charset="0"/>
        <a:buChar char="–"/>
        <a:defRPr sz="3200" kern="1200">
          <a:solidFill>
            <a:schemeClr val="tx1"/>
          </a:solidFill>
          <a:latin typeface="Baskerville Old Face" panose="02020602080505020303" pitchFamily="18" charset="0"/>
          <a:ea typeface="+mn-ea"/>
          <a:cs typeface="+mn-cs"/>
        </a:defRPr>
      </a:lvl2pPr>
      <a:lvl3pPr marL="617385" indent="-171496" algn="l" defTabSz="685983" rtl="0" eaLnBrk="1" latinLnBrk="0" hangingPunct="1">
        <a:lnSpc>
          <a:spcPct val="90000"/>
        </a:lnSpc>
        <a:spcBef>
          <a:spcPts val="600"/>
        </a:spcBef>
        <a:buClr>
          <a:schemeClr val="tx1"/>
        </a:buClr>
        <a:buSzPct val="100000"/>
        <a:buFont typeface="Arial" pitchFamily="34" charset="0"/>
        <a:buChar char="▪"/>
        <a:defRPr sz="2800" kern="1200">
          <a:solidFill>
            <a:schemeClr val="tx1"/>
          </a:solidFill>
          <a:latin typeface="Baskerville Old Face" panose="02020602080505020303" pitchFamily="18" charset="0"/>
          <a:ea typeface="+mn-ea"/>
          <a:cs typeface="+mn-cs"/>
        </a:defRPr>
      </a:lvl3pPr>
      <a:lvl4pPr marL="823179" indent="-171496" algn="l" defTabSz="685983" rtl="0" eaLnBrk="1" latinLnBrk="0" hangingPunct="1">
        <a:lnSpc>
          <a:spcPct val="90000"/>
        </a:lnSpc>
        <a:spcBef>
          <a:spcPts val="600"/>
        </a:spcBef>
        <a:buClr>
          <a:schemeClr val="tx1"/>
        </a:buClr>
        <a:buSzPct val="100000"/>
        <a:buFont typeface="Arial" pitchFamily="34" charset="0"/>
        <a:buChar char="–"/>
        <a:defRPr sz="2800" kern="1200">
          <a:solidFill>
            <a:schemeClr val="tx1"/>
          </a:solidFill>
          <a:latin typeface="Baskerville Old Face" panose="02020602080505020303" pitchFamily="18" charset="0"/>
          <a:ea typeface="+mn-ea"/>
          <a:cs typeface="+mn-cs"/>
        </a:defRPr>
      </a:lvl4pPr>
      <a:lvl5pPr marL="994675" indent="-171496" algn="l" defTabSz="685983" rtl="0" eaLnBrk="1" latinLnBrk="0" hangingPunct="1">
        <a:lnSpc>
          <a:spcPct val="90000"/>
        </a:lnSpc>
        <a:spcBef>
          <a:spcPts val="600"/>
        </a:spcBef>
        <a:buClr>
          <a:schemeClr val="tx1"/>
        </a:buClr>
        <a:buSzPct val="100000"/>
        <a:buFont typeface="Arial" pitchFamily="34" charset="0"/>
        <a:buChar char="▪"/>
        <a:defRPr sz="2800" kern="1200">
          <a:solidFill>
            <a:schemeClr val="tx1"/>
          </a:solidFill>
          <a:latin typeface="Baskerville Old Face" panose="02020602080505020303" pitchFamily="18" charset="0"/>
          <a:ea typeface="+mn-ea"/>
          <a:cs typeface="+mn-cs"/>
        </a:defRPr>
      </a:lvl5pPr>
      <a:lvl6pPr marL="1166171" indent="-171496" algn="l" defTabSz="685983" rtl="0" eaLnBrk="1" latinLnBrk="0" hangingPunct="1">
        <a:lnSpc>
          <a:spcPct val="90000"/>
        </a:lnSpc>
        <a:spcBef>
          <a:spcPts val="600"/>
        </a:spcBef>
        <a:buClr>
          <a:schemeClr val="tx1"/>
        </a:buClr>
        <a:buSzPct val="100000"/>
        <a:buFont typeface="Arial" pitchFamily="34" charset="0"/>
        <a:buChar char="–"/>
        <a:defRPr sz="1200" kern="1200">
          <a:solidFill>
            <a:schemeClr val="tx1"/>
          </a:solidFill>
          <a:latin typeface="+mn-lt"/>
          <a:ea typeface="+mn-ea"/>
          <a:cs typeface="+mn-cs"/>
        </a:defRPr>
      </a:lvl6pPr>
      <a:lvl7pPr marL="1337667" indent="-171496" algn="l" defTabSz="685983" rtl="0" eaLnBrk="1" latinLnBrk="0" hangingPunct="1">
        <a:lnSpc>
          <a:spcPct val="90000"/>
        </a:lnSpc>
        <a:spcBef>
          <a:spcPts val="600"/>
        </a:spcBef>
        <a:buClr>
          <a:schemeClr val="tx1"/>
        </a:buClr>
        <a:buSzPct val="100000"/>
        <a:buFont typeface="Arial" pitchFamily="34" charset="0"/>
        <a:buChar char="▪"/>
        <a:defRPr sz="1200" kern="1200">
          <a:solidFill>
            <a:schemeClr val="tx1"/>
          </a:solidFill>
          <a:latin typeface="+mn-lt"/>
          <a:ea typeface="+mn-ea"/>
          <a:cs typeface="+mn-cs"/>
        </a:defRPr>
      </a:lvl7pPr>
      <a:lvl8pPr marL="1509162" indent="-171496" algn="l" defTabSz="685983" rtl="0" eaLnBrk="1" latinLnBrk="0" hangingPunct="1">
        <a:lnSpc>
          <a:spcPct val="90000"/>
        </a:lnSpc>
        <a:spcBef>
          <a:spcPts val="600"/>
        </a:spcBef>
        <a:buClr>
          <a:schemeClr val="tx1"/>
        </a:buClr>
        <a:buSzPct val="100000"/>
        <a:buFont typeface="Arial" pitchFamily="34" charset="0"/>
        <a:buChar char="–"/>
        <a:defRPr sz="1200" kern="1200">
          <a:solidFill>
            <a:schemeClr val="tx1"/>
          </a:solidFill>
          <a:latin typeface="+mn-lt"/>
          <a:ea typeface="+mn-ea"/>
          <a:cs typeface="+mn-cs"/>
        </a:defRPr>
      </a:lvl8pPr>
      <a:lvl9pPr marL="1680658" indent="-171496" algn="l" defTabSz="685983" rtl="0" eaLnBrk="1" latinLnBrk="0" hangingPunct="1">
        <a:lnSpc>
          <a:spcPct val="90000"/>
        </a:lnSpc>
        <a:spcBef>
          <a:spcPts val="600"/>
        </a:spcBef>
        <a:buClr>
          <a:schemeClr val="tx1"/>
        </a:buClr>
        <a:buSzPct val="100000"/>
        <a:buFont typeface="Arial" pitchFamily="34" charset="0"/>
        <a:buChar char="▪"/>
        <a:defRPr sz="1200" kern="1200">
          <a:solidFill>
            <a:schemeClr val="tx1"/>
          </a:solidFill>
          <a:latin typeface="+mn-lt"/>
          <a:ea typeface="+mn-ea"/>
          <a:cs typeface="+mn-cs"/>
        </a:defRPr>
      </a:lvl9pPr>
    </p:bodyStyle>
    <p:otherStyle>
      <a:defPPr>
        <a:defRPr/>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D9D6651-40A3-4FB6-9CDB-CB05D03080DC}"/>
              </a:ext>
            </a:extLst>
          </p:cNvPr>
          <p:cNvSpPr>
            <a:spLocks noGrp="1" noChangeArrowheads="1"/>
          </p:cNvSpPr>
          <p:nvPr>
            <p:ph type="ctrTitle"/>
          </p:nvPr>
        </p:nvSpPr>
        <p:spPr/>
        <p:txBody>
          <a:bodyPr>
            <a:noAutofit/>
          </a:bodyPr>
          <a:lstStyle/>
          <a:p>
            <a:pPr algn="ctr" eaLnBrk="1" hangingPunct="1"/>
            <a:r>
              <a:rPr lang="en-US" altLang="en-US" sz="6000" dirty="0"/>
              <a:t>SYSTEM SOFTWARE AND COMPILERS-18CS61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04800" y="533400"/>
            <a:ext cx="8305800" cy="685800"/>
          </a:xfrm>
        </p:spPr>
        <p:txBody>
          <a:bodyPr>
            <a:normAutofit fontScale="90000"/>
          </a:bodyPr>
          <a:lstStyle/>
          <a:p>
            <a:pPr eaLnBrk="1" hangingPunct="1"/>
            <a:r>
              <a:rPr lang="en-US" altLang="en-US" sz="4000" dirty="0"/>
              <a:t>Simplified Instructional Computer (SIC)</a:t>
            </a:r>
          </a:p>
        </p:txBody>
      </p:sp>
      <p:sp>
        <p:nvSpPr>
          <p:cNvPr id="10243" name="Content Placeholder 2" descr="Rectangle: Click to edit Master text styles&#10;Second level&#10;Third level&#10;Fourth level&#10;Fifth level"/>
          <p:cNvSpPr>
            <a:spLocks noGrp="1"/>
          </p:cNvSpPr>
          <p:nvPr>
            <p:ph idx="1"/>
          </p:nvPr>
        </p:nvSpPr>
        <p:spPr/>
        <p:txBody>
          <a:bodyPr/>
          <a:lstStyle/>
          <a:p>
            <a:pPr eaLnBrk="1" hangingPunct="1"/>
            <a:r>
              <a:rPr lang="en-US" altLang="en-US" b="1" dirty="0"/>
              <a:t>A hypothetical computer that includes the hardware features most often found on real machines</a:t>
            </a:r>
          </a:p>
          <a:p>
            <a:pPr lvl="1" eaLnBrk="1" hangingPunct="1"/>
            <a:r>
              <a:rPr lang="en-US" altLang="en-US" b="1" dirty="0"/>
              <a:t>SIC standard model</a:t>
            </a:r>
          </a:p>
          <a:p>
            <a:pPr lvl="1" eaLnBrk="1" hangingPunct="1"/>
            <a:r>
              <a:rPr lang="en-US" altLang="en-US" dirty="0"/>
              <a:t>SIC/XE [extra equipment/ extra expensive]</a:t>
            </a:r>
            <a:endParaRPr lang="en-US" altLang="en-US" sz="1200" dirty="0"/>
          </a:p>
          <a:p>
            <a:pPr eaLnBrk="1" hangingPunct="1"/>
            <a:r>
              <a:rPr lang="en-US" altLang="en-US" dirty="0"/>
              <a:t>Upward compatible</a:t>
            </a:r>
            <a:endParaRPr lang="en-US" altLang="en-US" sz="1200" dirty="0"/>
          </a:p>
          <a:p>
            <a:pPr lvl="1" eaLnBrk="1" hangingPunct="1"/>
            <a:r>
              <a:rPr lang="en-US" altLang="en-US" dirty="0"/>
              <a:t>Programs for SIC can run on SIC/XE</a:t>
            </a:r>
            <a:endParaRPr lang="en-US" altLang="en-US" sz="1200" dirty="0"/>
          </a:p>
          <a:p>
            <a:pPr eaLnBrk="1" hangingPunct="1"/>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vert="horz" wrap="square" lIns="91440" tIns="45720" rIns="91440" bIns="45720" rtlCol="0" anchor="b">
            <a:normAutofit/>
          </a:bodyPr>
          <a:lstStyle/>
          <a:p>
            <a:r>
              <a:rPr lang="en-US" altLang="en-US" dirty="0"/>
              <a:t>Relocatable Object Program </a:t>
            </a:r>
          </a:p>
        </p:txBody>
      </p:sp>
      <p:sp>
        <p:nvSpPr>
          <p:cNvPr id="72707" name="Content Placeholder 3" descr="Rectangle: Click to edit Master text styles&#10;Second level&#10;Third level&#10;Fourth level&#10;Fifth level"/>
          <p:cNvSpPr>
            <a:spLocks noGrp="1"/>
          </p:cNvSpPr>
          <p:nvPr>
            <p:ph idx="1"/>
          </p:nvPr>
        </p:nvSpPr>
        <p:spPr/>
        <p:txBody>
          <a:bodyPr vert="horz" wrap="square" lIns="91440" tIns="45720" rIns="91440" bIns="45720" rtlCol="0" anchor="t">
            <a:normAutofit/>
          </a:bodyPr>
          <a:lstStyle/>
          <a:p>
            <a:endParaRPr lang="en-US" altLang="en-US" dirty="0"/>
          </a:p>
        </p:txBody>
      </p:sp>
      <p:pic>
        <p:nvPicPr>
          <p:cNvPr id="72708" name="Picture 3"/>
          <p:cNvPicPr>
            <a:picLocks noChangeAspect="1"/>
          </p:cNvPicPr>
          <p:nvPr/>
        </p:nvPicPr>
        <p:blipFill>
          <a:blip r:embed="rId2"/>
          <a:stretch>
            <a:fillRect/>
          </a:stretch>
        </p:blipFill>
        <p:spPr>
          <a:xfrm>
            <a:off x="922338" y="2286003"/>
            <a:ext cx="7535862" cy="3209925"/>
          </a:xfrm>
          <a:prstGeom prst="rect">
            <a:avLst/>
          </a:prstGeom>
          <a:noFill/>
          <a:ln w="9525">
            <a:noFill/>
          </a:ln>
        </p:spPr>
      </p:pic>
      <p:cxnSp>
        <p:nvCxnSpPr>
          <p:cNvPr id="72709" name="Straight Arrow Connector 19"/>
          <p:cNvCxnSpPr/>
          <p:nvPr/>
        </p:nvCxnSpPr>
        <p:spPr>
          <a:xfrm flipV="1">
            <a:off x="1752600" y="2895600"/>
            <a:ext cx="2057400" cy="1371600"/>
          </a:xfrm>
          <a:prstGeom prst="straightConnector1">
            <a:avLst/>
          </a:prstGeom>
          <a:ln w="15875" cap="flat" cmpd="sng">
            <a:solidFill>
              <a:srgbClr val="FF0000"/>
            </a:solidFill>
            <a:prstDash val="solid"/>
            <a:headEnd type="none" w="med" len="med"/>
            <a:tailEnd type="arrow" w="med" len="med"/>
          </a:ln>
        </p:spPr>
      </p:cxnSp>
      <p:sp>
        <p:nvSpPr>
          <p:cNvPr id="72710" name="Rectangle 20"/>
          <p:cNvSpPr/>
          <p:nvPr/>
        </p:nvSpPr>
        <p:spPr>
          <a:xfrm>
            <a:off x="3657600" y="2667000"/>
            <a:ext cx="533400" cy="228600"/>
          </a:xfrm>
          <a:prstGeom prst="rect">
            <a:avLst/>
          </a:prstGeom>
          <a:noFill/>
          <a:ln w="9525" cap="flat" cmpd="sng">
            <a:solidFill>
              <a:schemeClr val="tx1"/>
            </a:solidFill>
            <a:prstDash val="solid"/>
            <a:round/>
            <a:headEnd type="none" w="med" len="med"/>
            <a:tailEnd type="none" w="med" len="med"/>
          </a:ln>
        </p:spPr>
        <p:txBody>
          <a:bodyPr wrap="none"/>
          <a:lstStyle/>
          <a:p>
            <a:endParaRPr lang="en-US" altLang="en-US" dirty="0">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ctrTitle"/>
          </p:nvPr>
        </p:nvSpPr>
        <p:spPr/>
        <p:txBody>
          <a:bodyPr vert="horz" wrap="square" lIns="91440" tIns="45720" rIns="91440" bIns="45720" rtlCol="0" anchor="b">
            <a:normAutofit/>
          </a:bodyPr>
          <a:lstStyle/>
          <a:p>
            <a:pPr>
              <a:buClrTx/>
              <a:buSzTx/>
              <a:buFontTx/>
              <a:buNone/>
            </a:pPr>
            <a:r>
              <a:rPr lang="en-US" altLang="x-none" dirty="0">
                <a:latin typeface="+mj-lt"/>
                <a:ea typeface="PMingLiU"/>
                <a:cs typeface="PMingLiU"/>
              </a:rPr>
              <a:t>Assemblers</a:t>
            </a:r>
          </a:p>
        </p:txBody>
      </p:sp>
      <p:sp>
        <p:nvSpPr>
          <p:cNvPr id="73731" name="Subtitle 2" descr="Rectangle: Click to edit Master text styles&#10;Second level&#10;Third level&#10;Fourth level&#10;Fifth level"/>
          <p:cNvSpPr>
            <a:spLocks noGrp="1"/>
          </p:cNvSpPr>
          <p:nvPr>
            <p:ph type="subTitle" idx="1"/>
          </p:nvPr>
        </p:nvSpPr>
        <p:spPr>
          <a:xfrm>
            <a:off x="1424940" y="2438400"/>
            <a:ext cx="6294120" cy="1752600"/>
          </a:xfrm>
        </p:spPr>
        <p:txBody>
          <a:bodyPr vert="horz" wrap="square" lIns="91440" tIns="45720" rIns="91440" bIns="45720" rtlCol="0" anchor="t">
            <a:normAutofit/>
          </a:bodyPr>
          <a:lstStyle/>
          <a:p>
            <a:pPr>
              <a:buSzPct val="110000"/>
            </a:pPr>
            <a:r>
              <a:rPr lang="en-US" altLang="x-none" sz="3600" dirty="0">
                <a:solidFill>
                  <a:schemeClr val="bg1"/>
                </a:solidFill>
                <a:latin typeface="+mn-lt"/>
                <a:ea typeface="PMingLiU"/>
                <a:cs typeface="PMingLiU"/>
              </a:rPr>
              <a:t>2.3 Machine-Independent Assembler Features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vert="horz" wrap="square" lIns="91440" tIns="45720" rIns="91440" bIns="45720" rtlCol="0" anchor="b">
            <a:normAutofit/>
          </a:bodyPr>
          <a:lstStyle/>
          <a:p>
            <a:pPr>
              <a:buNone/>
            </a:pPr>
            <a:r>
              <a:rPr lang="en-US" altLang="x-none" dirty="0"/>
              <a:t>Machine-Independent Assembler Features</a:t>
            </a:r>
          </a:p>
        </p:txBody>
      </p:sp>
      <p:sp>
        <p:nvSpPr>
          <p:cNvPr id="74755" name="Content Placeholder 2" descr="Rectangle: Click to edit Master text styles&#10;Second level&#10;Third level&#10;Fourth level&#10;Fifth level"/>
          <p:cNvSpPr>
            <a:spLocks noGrp="1"/>
          </p:cNvSpPr>
          <p:nvPr>
            <p:ph idx="1"/>
          </p:nvPr>
        </p:nvSpPr>
        <p:spPr/>
        <p:txBody>
          <a:bodyPr vert="horz" wrap="square" lIns="91440" tIns="45720" rIns="91440" bIns="45720" rtlCol="0" anchor="t">
            <a:normAutofit/>
          </a:bodyPr>
          <a:lstStyle/>
          <a:p>
            <a:r>
              <a:rPr lang="en-US" altLang="x-none" dirty="0"/>
              <a:t>Literals</a:t>
            </a:r>
          </a:p>
          <a:p>
            <a:r>
              <a:rPr lang="en-US" altLang="x-none" dirty="0"/>
              <a:t> Symbol Defining Statements</a:t>
            </a:r>
          </a:p>
          <a:p>
            <a:r>
              <a:rPr lang="en-US" altLang="x-none" dirty="0"/>
              <a:t> Expressions</a:t>
            </a:r>
          </a:p>
          <a:p>
            <a:r>
              <a:rPr lang="en-US" altLang="x-none" dirty="0"/>
              <a:t> Program Blocks</a:t>
            </a:r>
          </a:p>
          <a:p>
            <a:r>
              <a:rPr lang="en-US" altLang="x-none" dirty="0"/>
              <a:t> Control Sections and Program Linking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533400" y="255588"/>
            <a:ext cx="7772400" cy="1143000"/>
          </a:xfrm>
        </p:spPr>
        <p:txBody>
          <a:bodyPr vert="horz" wrap="square" lIns="91440" tIns="45720" rIns="91440" bIns="45720" rtlCol="0" anchor="b">
            <a:normAutofit/>
          </a:bodyPr>
          <a:lstStyle/>
          <a:p>
            <a:pPr>
              <a:buNone/>
            </a:pPr>
            <a:r>
              <a:rPr lang="en-US" altLang="x-none" dirty="0"/>
              <a:t>Literals</a:t>
            </a:r>
          </a:p>
        </p:txBody>
      </p:sp>
      <p:pic>
        <p:nvPicPr>
          <p:cNvPr id="75779"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990600" y="1371600"/>
            <a:ext cx="7814310" cy="2590800"/>
          </a:xfrm>
        </p:spPr>
      </p:pic>
      <p:pic>
        <p:nvPicPr>
          <p:cNvPr id="75780" name="Picture 3"/>
          <p:cNvPicPr>
            <a:picLocks noChangeAspect="1"/>
          </p:cNvPicPr>
          <p:nvPr/>
        </p:nvPicPr>
        <p:blipFill>
          <a:blip r:embed="rId3"/>
          <a:stretch>
            <a:fillRect/>
          </a:stretch>
        </p:blipFill>
        <p:spPr>
          <a:xfrm>
            <a:off x="990600" y="3825875"/>
            <a:ext cx="7578090" cy="28956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vert="horz" wrap="square" lIns="91440" tIns="45720" rIns="91440" bIns="45720" rtlCol="0" anchor="b">
            <a:normAutofit/>
          </a:bodyPr>
          <a:lstStyle/>
          <a:p>
            <a:pPr>
              <a:buNone/>
            </a:pPr>
            <a:r>
              <a:rPr lang="en-US" altLang="x-none" dirty="0"/>
              <a:t>Literals v/s Immediate operands</a:t>
            </a:r>
          </a:p>
        </p:txBody>
      </p:sp>
      <p:pic>
        <p:nvPicPr>
          <p:cNvPr id="76803"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914403" y="1905000"/>
            <a:ext cx="6924675" cy="41148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vert="horz" wrap="square" lIns="91440" tIns="45720" rIns="91440" bIns="45720" rtlCol="0" anchor="b">
            <a:normAutofit/>
          </a:bodyPr>
          <a:lstStyle/>
          <a:p>
            <a:pPr>
              <a:buNone/>
            </a:pPr>
            <a:r>
              <a:rPr lang="en-US" altLang="x-none" dirty="0"/>
              <a:t>Literal pools</a:t>
            </a:r>
          </a:p>
        </p:txBody>
      </p:sp>
      <p:pic>
        <p:nvPicPr>
          <p:cNvPr id="77827"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990603" y="1981200"/>
            <a:ext cx="7540625" cy="43434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LTORG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78277332"/>
              </p:ext>
            </p:extLst>
          </p:nvPr>
        </p:nvGraphicFramePr>
        <p:xfrm>
          <a:off x="760557" y="1276263"/>
          <a:ext cx="7772400" cy="4940935"/>
        </p:xfrm>
        <a:graphic>
          <a:graphicData uri="http://schemas.openxmlformats.org/drawingml/2006/table">
            <a:tbl>
              <a:tblPr firstRow="1" bandRow="1">
                <a:tableStyleId>{5C22544A-7EE6-4342-B048-85BDC9FD1C3A}</a:tableStyleId>
              </a:tblPr>
              <a:tblGrid>
                <a:gridCol w="899795">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983105">
                  <a:extLst>
                    <a:ext uri="{9D8B030D-6E8A-4147-A177-3AD203B41FA5}">
                      <a16:colId xmlns:a16="http://schemas.microsoft.com/office/drawing/2014/main" val="20002"/>
                    </a:ext>
                  </a:extLst>
                </a:gridCol>
                <a:gridCol w="1626235">
                  <a:extLst>
                    <a:ext uri="{9D8B030D-6E8A-4147-A177-3AD203B41FA5}">
                      <a16:colId xmlns:a16="http://schemas.microsoft.com/office/drawing/2014/main" val="20003"/>
                    </a:ext>
                  </a:extLst>
                </a:gridCol>
                <a:gridCol w="2209165">
                  <a:extLst>
                    <a:ext uri="{9D8B030D-6E8A-4147-A177-3AD203B41FA5}">
                      <a16:colId xmlns:a16="http://schemas.microsoft.com/office/drawing/2014/main" val="20004"/>
                    </a:ext>
                  </a:extLst>
                </a:gridCol>
              </a:tblGrid>
              <a:tr h="381000">
                <a:tc>
                  <a:txBody>
                    <a:bodyPr/>
                    <a:lstStyle/>
                    <a:p>
                      <a:pPr>
                        <a:buNone/>
                      </a:pPr>
                      <a:r>
                        <a:rPr lang="en-US" sz="1600">
                          <a:solidFill>
                            <a:srgbClr val="000000"/>
                          </a:solidFill>
                        </a:rPr>
                        <a:t>Line#</a:t>
                      </a:r>
                    </a:p>
                  </a:txBody>
                  <a:tcPr/>
                </a:tc>
                <a:tc>
                  <a:txBody>
                    <a:bodyPr/>
                    <a:lstStyle/>
                    <a:p>
                      <a:pPr>
                        <a:buNone/>
                      </a:pPr>
                      <a:r>
                        <a:rPr lang="en-US" sz="1600">
                          <a:solidFill>
                            <a:srgbClr val="000000"/>
                          </a:solidFill>
                        </a:rPr>
                        <a:t>LABEL</a:t>
                      </a:r>
                    </a:p>
                  </a:txBody>
                  <a:tcPr/>
                </a:tc>
                <a:tc>
                  <a:txBody>
                    <a:bodyPr/>
                    <a:lstStyle/>
                    <a:p>
                      <a:pPr>
                        <a:buNone/>
                      </a:pPr>
                      <a:r>
                        <a:rPr lang="en-US" sz="1600">
                          <a:solidFill>
                            <a:srgbClr val="000000"/>
                          </a:solidFill>
                        </a:rPr>
                        <a:t>MNEMONICS</a:t>
                      </a:r>
                    </a:p>
                  </a:txBody>
                  <a:tcPr/>
                </a:tc>
                <a:tc>
                  <a:txBody>
                    <a:bodyPr/>
                    <a:lstStyle/>
                    <a:p>
                      <a:pPr>
                        <a:buNone/>
                      </a:pPr>
                      <a:r>
                        <a:rPr lang="en-US" sz="1600">
                          <a:solidFill>
                            <a:srgbClr val="000000"/>
                          </a:solidFill>
                        </a:rPr>
                        <a:t>OPERANDS</a:t>
                      </a:r>
                    </a:p>
                  </a:txBody>
                  <a:tcPr/>
                </a:tc>
                <a:tc>
                  <a:txBody>
                    <a:bodyPr/>
                    <a:lstStyle/>
                    <a:p>
                      <a:pPr>
                        <a:buNone/>
                      </a:pPr>
                      <a:r>
                        <a:rPr lang="en-US" sz="1600">
                          <a:solidFill>
                            <a:srgbClr val="000000"/>
                          </a:solidFill>
                        </a:rPr>
                        <a:t>REMARKS</a:t>
                      </a:r>
                    </a:p>
                  </a:txBody>
                  <a:tcPr/>
                </a:tc>
                <a:extLst>
                  <a:ext uri="{0D108BD9-81ED-4DB2-BD59-A6C34878D82A}">
                    <a16:rowId xmlns:a16="http://schemas.microsoft.com/office/drawing/2014/main" val="10000"/>
                  </a:ext>
                </a:extLst>
              </a:tr>
              <a:tr h="381000">
                <a:tc>
                  <a:txBody>
                    <a:bodyPr/>
                    <a:lstStyle/>
                    <a:p>
                      <a:pPr>
                        <a:buNone/>
                      </a:pPr>
                      <a:r>
                        <a:rPr lang="en-US" sz="1600"/>
                        <a:t>5</a:t>
                      </a:r>
                    </a:p>
                  </a:txBody>
                  <a:tcPr/>
                </a:tc>
                <a:tc>
                  <a:txBody>
                    <a:bodyPr/>
                    <a:lstStyle/>
                    <a:p>
                      <a:pPr>
                        <a:buNone/>
                      </a:pPr>
                      <a:r>
                        <a:rPr lang="en-US" sz="1600"/>
                        <a:t>COPY</a:t>
                      </a:r>
                    </a:p>
                  </a:txBody>
                  <a:tcPr/>
                </a:tc>
                <a:tc>
                  <a:txBody>
                    <a:bodyPr/>
                    <a:lstStyle/>
                    <a:p>
                      <a:pPr>
                        <a:buNone/>
                      </a:pPr>
                      <a:r>
                        <a:rPr lang="en-US" sz="1600"/>
                        <a:t>START</a:t>
                      </a:r>
                    </a:p>
                  </a:txBody>
                  <a:tcPr/>
                </a:tc>
                <a:tc>
                  <a:txBody>
                    <a:bodyPr/>
                    <a:lstStyle/>
                    <a:p>
                      <a:pPr>
                        <a:buNone/>
                      </a:pPr>
                      <a:r>
                        <a:rPr lang="en-US" sz="1600"/>
                        <a:t>0</a:t>
                      </a:r>
                    </a:p>
                  </a:txBody>
                  <a:tcPr/>
                </a:tc>
                <a:tc>
                  <a:txBody>
                    <a:bodyPr/>
                    <a:lstStyle/>
                    <a:p>
                      <a:pPr>
                        <a:buNone/>
                      </a:pPr>
                      <a:endParaRPr lang="en-US" sz="1600"/>
                    </a:p>
                  </a:txBody>
                  <a:tcPr/>
                </a:tc>
                <a:extLst>
                  <a:ext uri="{0D108BD9-81ED-4DB2-BD59-A6C34878D82A}">
                    <a16:rowId xmlns:a16="http://schemas.microsoft.com/office/drawing/2014/main" val="10001"/>
                  </a:ext>
                </a:extLst>
              </a:tr>
              <a:tr h="381000">
                <a:tc>
                  <a:txBody>
                    <a:bodyPr/>
                    <a:lstStyle/>
                    <a:p>
                      <a:pPr>
                        <a:buNone/>
                      </a:pPr>
                      <a:endParaRPr lang="en-US" sz="1600"/>
                    </a:p>
                  </a:txBody>
                  <a:tcPr/>
                </a:tc>
                <a:tc>
                  <a:txBody>
                    <a:bodyPr/>
                    <a:lstStyle/>
                    <a:p>
                      <a:pPr>
                        <a:buNone/>
                      </a:pPr>
                      <a:endParaRPr lang="en-US" sz="1600"/>
                    </a:p>
                  </a:txBody>
                  <a:tcPr/>
                </a:tc>
                <a:tc>
                  <a:txBody>
                    <a:bodyPr/>
                    <a:lstStyle/>
                    <a:p>
                      <a:pPr>
                        <a:buNone/>
                      </a:pPr>
                      <a:r>
                        <a:rPr lang="en-US" sz="1600"/>
                        <a:t>.....</a:t>
                      </a:r>
                    </a:p>
                  </a:txBody>
                  <a:tcPr/>
                </a:tc>
                <a:tc>
                  <a:txBody>
                    <a:bodyPr/>
                    <a:lstStyle/>
                    <a:p>
                      <a:pPr>
                        <a:buNone/>
                      </a:pPr>
                      <a:endParaRPr lang="en-US" sz="1600" dirty="0"/>
                    </a:p>
                  </a:txBody>
                  <a:tcPr/>
                </a:tc>
                <a:tc>
                  <a:txBody>
                    <a:bodyPr/>
                    <a:lstStyle/>
                    <a:p>
                      <a:pPr>
                        <a:buNone/>
                      </a:pPr>
                      <a:endParaRPr lang="en-US" sz="1600"/>
                    </a:p>
                  </a:txBody>
                  <a:tcPr/>
                </a:tc>
                <a:extLst>
                  <a:ext uri="{0D108BD9-81ED-4DB2-BD59-A6C34878D82A}">
                    <a16:rowId xmlns:a16="http://schemas.microsoft.com/office/drawing/2014/main" val="10002"/>
                  </a:ext>
                </a:extLst>
              </a:tr>
              <a:tr h="381000">
                <a:tc>
                  <a:txBody>
                    <a:bodyPr/>
                    <a:lstStyle/>
                    <a:p>
                      <a:pPr>
                        <a:buNone/>
                      </a:pPr>
                      <a:r>
                        <a:rPr lang="en-US" sz="1600"/>
                        <a:t>25</a:t>
                      </a:r>
                    </a:p>
                  </a:txBody>
                  <a:tcPr/>
                </a:tc>
                <a:tc>
                  <a:txBody>
                    <a:bodyPr/>
                    <a:lstStyle/>
                    <a:p>
                      <a:pPr>
                        <a:buNone/>
                      </a:pPr>
                      <a:endParaRPr lang="en-US" sz="1600"/>
                    </a:p>
                  </a:txBody>
                  <a:tcPr/>
                </a:tc>
                <a:tc>
                  <a:txBody>
                    <a:bodyPr/>
                    <a:lstStyle/>
                    <a:p>
                      <a:pPr>
                        <a:buNone/>
                      </a:pPr>
                      <a:r>
                        <a:rPr lang="en-US" sz="1600"/>
                        <a:t>LDA</a:t>
                      </a:r>
                    </a:p>
                  </a:txBody>
                  <a:tcPr/>
                </a:tc>
                <a:tc>
                  <a:txBody>
                    <a:bodyPr/>
                    <a:lstStyle/>
                    <a:p>
                      <a:pPr>
                        <a:buNone/>
                      </a:pPr>
                      <a:r>
                        <a:rPr lang="en-US" sz="1600"/>
                        <a:t>=C'EOF'</a:t>
                      </a:r>
                    </a:p>
                  </a:txBody>
                  <a:tcPr/>
                </a:tc>
                <a:tc rowSpan="4">
                  <a:txBody>
                    <a:bodyPr/>
                    <a:lstStyle/>
                    <a:p>
                      <a:pPr>
                        <a:buNone/>
                      </a:pPr>
                      <a:r>
                        <a:rPr lang="en-US" sz="1600" dirty="0">
                          <a:solidFill>
                            <a:srgbClr val="002060"/>
                          </a:solidFill>
                        </a:rPr>
                        <a:t>The literal =C'EOF' will be defined and inserted from the place where LTORG is used.</a:t>
                      </a:r>
                    </a:p>
                  </a:txBody>
                  <a:tcPr/>
                </a:tc>
                <a:extLst>
                  <a:ext uri="{0D108BD9-81ED-4DB2-BD59-A6C34878D82A}">
                    <a16:rowId xmlns:a16="http://schemas.microsoft.com/office/drawing/2014/main" val="10003"/>
                  </a:ext>
                </a:extLst>
              </a:tr>
              <a:tr h="381000">
                <a:tc>
                  <a:txBody>
                    <a:bodyPr/>
                    <a:lstStyle/>
                    <a:p>
                      <a:pPr>
                        <a:buNone/>
                      </a:pPr>
                      <a:endParaRPr lang="en-US" sz="1600"/>
                    </a:p>
                  </a:txBody>
                  <a:tcPr/>
                </a:tc>
                <a:tc>
                  <a:txBody>
                    <a:bodyPr/>
                    <a:lstStyle/>
                    <a:p>
                      <a:pPr>
                        <a:buNone/>
                      </a:pPr>
                      <a:endParaRPr lang="en-US" sz="1600"/>
                    </a:p>
                  </a:txBody>
                  <a:tcPr/>
                </a:tc>
                <a:tc>
                  <a:txBody>
                    <a:bodyPr/>
                    <a:lstStyle/>
                    <a:p>
                      <a:pPr>
                        <a:buNone/>
                      </a:pPr>
                      <a:r>
                        <a:rPr lang="en-US" sz="1600"/>
                        <a:t>......</a:t>
                      </a:r>
                    </a:p>
                  </a:txBody>
                  <a:tcPr/>
                </a:tc>
                <a:tc>
                  <a:txBody>
                    <a:bodyPr/>
                    <a:lstStyle/>
                    <a:p>
                      <a:pPr>
                        <a:buNone/>
                      </a:pPr>
                      <a:endParaRPr lang="en-US" sz="1600"/>
                    </a:p>
                  </a:txBody>
                  <a:tcPr/>
                </a:tc>
                <a:tc vMerge="1">
                  <a:txBody>
                    <a:bodyPr/>
                    <a:lstStyle/>
                    <a:p>
                      <a:endParaRPr lang="en-US"/>
                    </a:p>
                  </a:txBody>
                  <a:tcPr/>
                </a:tc>
                <a:extLst>
                  <a:ext uri="{0D108BD9-81ED-4DB2-BD59-A6C34878D82A}">
                    <a16:rowId xmlns:a16="http://schemas.microsoft.com/office/drawing/2014/main" val="10004"/>
                  </a:ext>
                </a:extLst>
              </a:tr>
              <a:tr h="381000">
                <a:tc>
                  <a:txBody>
                    <a:bodyPr/>
                    <a:lstStyle/>
                    <a:p>
                      <a:pPr>
                        <a:buNone/>
                      </a:pPr>
                      <a:endParaRPr lang="en-US" sz="1600"/>
                    </a:p>
                  </a:txBody>
                  <a:tcPr/>
                </a:tc>
                <a:tc>
                  <a:txBody>
                    <a:bodyPr/>
                    <a:lstStyle/>
                    <a:p>
                      <a:pPr>
                        <a:buNone/>
                      </a:pPr>
                      <a:endParaRPr lang="en-US" sz="1600"/>
                    </a:p>
                  </a:txBody>
                  <a:tcPr/>
                </a:tc>
                <a:tc>
                  <a:txBody>
                    <a:bodyPr/>
                    <a:lstStyle/>
                    <a:p>
                      <a:pPr>
                        <a:buNone/>
                      </a:pPr>
                      <a:r>
                        <a:rPr lang="en-US" sz="1600"/>
                        <a:t>.......</a:t>
                      </a:r>
                    </a:p>
                  </a:txBody>
                  <a:tcPr/>
                </a:tc>
                <a:tc>
                  <a:txBody>
                    <a:bodyPr/>
                    <a:lstStyle/>
                    <a:p>
                      <a:pPr>
                        <a:buNone/>
                      </a:pPr>
                      <a:endParaRPr lang="en-US" sz="1600"/>
                    </a:p>
                  </a:txBody>
                  <a:tcPr/>
                </a:tc>
                <a:tc vMerge="1">
                  <a:txBody>
                    <a:bodyPr/>
                    <a:lstStyle/>
                    <a:p>
                      <a:endParaRPr lang="en-US"/>
                    </a:p>
                  </a:txBody>
                  <a:tcPr/>
                </a:tc>
                <a:extLst>
                  <a:ext uri="{0D108BD9-81ED-4DB2-BD59-A6C34878D82A}">
                    <a16:rowId xmlns:a16="http://schemas.microsoft.com/office/drawing/2014/main" val="10005"/>
                  </a:ext>
                </a:extLst>
              </a:tr>
              <a:tr h="381000">
                <a:tc>
                  <a:txBody>
                    <a:bodyPr/>
                    <a:lstStyle/>
                    <a:p>
                      <a:pPr>
                        <a:buNone/>
                      </a:pPr>
                      <a:r>
                        <a:rPr lang="en-US" sz="1600"/>
                        <a:t>50</a:t>
                      </a:r>
                    </a:p>
                  </a:txBody>
                  <a:tcPr/>
                </a:tc>
                <a:tc>
                  <a:txBody>
                    <a:bodyPr/>
                    <a:lstStyle/>
                    <a:p>
                      <a:pPr>
                        <a:buNone/>
                      </a:pPr>
                      <a:endParaRPr lang="en-US" sz="1600"/>
                    </a:p>
                  </a:txBody>
                  <a:tcPr/>
                </a:tc>
                <a:tc>
                  <a:txBody>
                    <a:bodyPr/>
                    <a:lstStyle/>
                    <a:p>
                      <a:pPr>
                        <a:buNone/>
                      </a:pPr>
                      <a:r>
                        <a:rPr lang="en-US" sz="1600"/>
                        <a:t>LTORG</a:t>
                      </a:r>
                    </a:p>
                  </a:txBody>
                  <a:tcPr/>
                </a:tc>
                <a:tc>
                  <a:txBody>
                    <a:bodyPr/>
                    <a:lstStyle/>
                    <a:p>
                      <a:pPr>
                        <a:buNone/>
                      </a:pPr>
                      <a:endParaRPr lang="en-US" sz="1600"/>
                    </a:p>
                  </a:txBody>
                  <a:tcPr/>
                </a:tc>
                <a:tc vMerge="1">
                  <a:txBody>
                    <a:bodyPr/>
                    <a:lstStyle/>
                    <a:p>
                      <a:endParaRPr lang="en-US"/>
                    </a:p>
                  </a:txBody>
                  <a:tcPr/>
                </a:tc>
                <a:extLst>
                  <a:ext uri="{0D108BD9-81ED-4DB2-BD59-A6C34878D82A}">
                    <a16:rowId xmlns:a16="http://schemas.microsoft.com/office/drawing/2014/main" val="10006"/>
                  </a:ext>
                </a:extLst>
              </a:tr>
              <a:tr h="381000">
                <a:tc>
                  <a:txBody>
                    <a:bodyPr/>
                    <a:lstStyle/>
                    <a:p>
                      <a:pPr>
                        <a:buNone/>
                      </a:pPr>
                      <a:endParaRPr lang="en-US" sz="1600"/>
                    </a:p>
                  </a:txBody>
                  <a:tcPr/>
                </a:tc>
                <a:tc>
                  <a:txBody>
                    <a:bodyPr/>
                    <a:lstStyle/>
                    <a:p>
                      <a:pPr>
                        <a:buNone/>
                      </a:pPr>
                      <a:endParaRPr lang="en-US" sz="1600"/>
                    </a:p>
                  </a:txBody>
                  <a:tcPr/>
                </a:tc>
                <a:tc>
                  <a:txBody>
                    <a:bodyPr/>
                    <a:lstStyle/>
                    <a:p>
                      <a:pPr>
                        <a:buNone/>
                      </a:pPr>
                      <a:r>
                        <a:rPr lang="en-US" sz="1600"/>
                        <a:t>......</a:t>
                      </a:r>
                    </a:p>
                  </a:txBody>
                  <a:tcPr/>
                </a:tc>
                <a:tc>
                  <a:txBody>
                    <a:bodyPr/>
                    <a:lstStyle/>
                    <a:p>
                      <a:pPr>
                        <a:buNone/>
                      </a:pPr>
                      <a:endParaRPr lang="en-US" sz="1600"/>
                    </a:p>
                  </a:txBody>
                  <a:tcPr/>
                </a:tc>
                <a:tc>
                  <a:txBody>
                    <a:bodyPr/>
                    <a:lstStyle/>
                    <a:p>
                      <a:pPr>
                        <a:buNone/>
                      </a:pPr>
                      <a:endParaRPr lang="en-US" sz="1600"/>
                    </a:p>
                  </a:txBody>
                  <a:tcPr/>
                </a:tc>
                <a:extLst>
                  <a:ext uri="{0D108BD9-81ED-4DB2-BD59-A6C34878D82A}">
                    <a16:rowId xmlns:a16="http://schemas.microsoft.com/office/drawing/2014/main" val="10007"/>
                  </a:ext>
                </a:extLst>
              </a:tr>
              <a:tr h="381000">
                <a:tc>
                  <a:txBody>
                    <a:bodyPr/>
                    <a:lstStyle/>
                    <a:p>
                      <a:pPr>
                        <a:buNone/>
                      </a:pPr>
                      <a:endParaRPr lang="en-US" sz="1600"/>
                    </a:p>
                  </a:txBody>
                  <a:tcPr/>
                </a:tc>
                <a:tc>
                  <a:txBody>
                    <a:bodyPr/>
                    <a:lstStyle/>
                    <a:p>
                      <a:pPr>
                        <a:buNone/>
                      </a:pPr>
                      <a:endParaRPr lang="en-US" sz="1600"/>
                    </a:p>
                  </a:txBody>
                  <a:tcPr/>
                </a:tc>
                <a:tc>
                  <a:txBody>
                    <a:bodyPr/>
                    <a:lstStyle/>
                    <a:p>
                      <a:pPr>
                        <a:buNone/>
                      </a:pPr>
                      <a:r>
                        <a:rPr lang="en-US" sz="1600"/>
                        <a:t>.......</a:t>
                      </a:r>
                    </a:p>
                  </a:txBody>
                  <a:tcPr/>
                </a:tc>
                <a:tc>
                  <a:txBody>
                    <a:bodyPr/>
                    <a:lstStyle/>
                    <a:p>
                      <a:pPr>
                        <a:buNone/>
                      </a:pPr>
                      <a:endParaRPr lang="en-US" sz="1600"/>
                    </a:p>
                  </a:txBody>
                  <a:tcPr/>
                </a:tc>
                <a:tc>
                  <a:txBody>
                    <a:bodyPr/>
                    <a:lstStyle/>
                    <a:p>
                      <a:pPr>
                        <a:buNone/>
                      </a:pPr>
                      <a:r>
                        <a:rPr lang="en-US" sz="1600"/>
                        <a:t> </a:t>
                      </a:r>
                    </a:p>
                  </a:txBody>
                  <a:tcPr/>
                </a:tc>
                <a:extLst>
                  <a:ext uri="{0D108BD9-81ED-4DB2-BD59-A6C34878D82A}">
                    <a16:rowId xmlns:a16="http://schemas.microsoft.com/office/drawing/2014/main" val="10008"/>
                  </a:ext>
                </a:extLst>
              </a:tr>
              <a:tr h="368935">
                <a:tc>
                  <a:txBody>
                    <a:bodyPr/>
                    <a:lstStyle/>
                    <a:p>
                      <a:pPr>
                        <a:buNone/>
                      </a:pPr>
                      <a:r>
                        <a:rPr lang="en-US" sz="1600"/>
                        <a:t>70</a:t>
                      </a:r>
                    </a:p>
                  </a:txBody>
                  <a:tcPr/>
                </a:tc>
                <a:tc>
                  <a:txBody>
                    <a:bodyPr/>
                    <a:lstStyle/>
                    <a:p>
                      <a:pPr>
                        <a:buNone/>
                      </a:pPr>
                      <a:endParaRPr lang="en-US" sz="1600"/>
                    </a:p>
                  </a:txBody>
                  <a:tcPr/>
                </a:tc>
                <a:tc>
                  <a:txBody>
                    <a:bodyPr/>
                    <a:lstStyle/>
                    <a:p>
                      <a:pPr>
                        <a:buNone/>
                      </a:pPr>
                      <a:r>
                        <a:rPr lang="en-US" sz="1600"/>
                        <a:t>LDA</a:t>
                      </a:r>
                    </a:p>
                  </a:txBody>
                  <a:tcPr/>
                </a:tc>
                <a:tc>
                  <a:txBody>
                    <a:bodyPr/>
                    <a:lstStyle/>
                    <a:p>
                      <a:pPr>
                        <a:buNone/>
                      </a:pPr>
                      <a:r>
                        <a:rPr lang="en-US" sz="1600"/>
                        <a:t>=C'ABC'</a:t>
                      </a:r>
                    </a:p>
                  </a:txBody>
                  <a:tcPr/>
                </a:tc>
                <a:tc rowSpan="4">
                  <a:txBody>
                    <a:bodyPr/>
                    <a:lstStyle/>
                    <a:p>
                      <a:pPr>
                        <a:buNone/>
                      </a:pPr>
                      <a:r>
                        <a:rPr lang="en-US" sz="1600">
                          <a:solidFill>
                            <a:srgbClr val="002060"/>
                          </a:solidFill>
                        </a:rPr>
                        <a:t>The literal =C'ABC' will be defined and inserted at the end of the program</a:t>
                      </a:r>
                      <a:r>
                        <a:rPr lang="en-US" sz="1600"/>
                        <a:t> </a:t>
                      </a:r>
                    </a:p>
                  </a:txBody>
                  <a:tcPr/>
                </a:tc>
                <a:extLst>
                  <a:ext uri="{0D108BD9-81ED-4DB2-BD59-A6C34878D82A}">
                    <a16:rowId xmlns:a16="http://schemas.microsoft.com/office/drawing/2014/main" val="10009"/>
                  </a:ext>
                </a:extLst>
              </a:tr>
              <a:tr h="381000">
                <a:tc>
                  <a:txBody>
                    <a:bodyPr/>
                    <a:lstStyle/>
                    <a:p>
                      <a:pPr>
                        <a:buNone/>
                      </a:pPr>
                      <a:endParaRPr lang="en-US" sz="1600"/>
                    </a:p>
                  </a:txBody>
                  <a:tcPr/>
                </a:tc>
                <a:tc>
                  <a:txBody>
                    <a:bodyPr/>
                    <a:lstStyle/>
                    <a:p>
                      <a:pPr>
                        <a:buNone/>
                      </a:pPr>
                      <a:endParaRPr lang="en-US" sz="1600"/>
                    </a:p>
                  </a:txBody>
                  <a:tcPr/>
                </a:tc>
                <a:tc>
                  <a:txBody>
                    <a:bodyPr/>
                    <a:lstStyle/>
                    <a:p>
                      <a:pPr>
                        <a:buNone/>
                      </a:pPr>
                      <a:r>
                        <a:rPr lang="en-US" sz="1600"/>
                        <a:t>........</a:t>
                      </a:r>
                    </a:p>
                  </a:txBody>
                  <a:tcPr/>
                </a:tc>
                <a:tc>
                  <a:txBody>
                    <a:bodyPr/>
                    <a:lstStyle/>
                    <a:p>
                      <a:pPr>
                        <a:buNone/>
                      </a:pPr>
                      <a:endParaRPr lang="en-US" sz="1600"/>
                    </a:p>
                  </a:txBody>
                  <a:tcPr/>
                </a:tc>
                <a:tc vMerge="1">
                  <a:txBody>
                    <a:bodyPr/>
                    <a:lstStyle/>
                    <a:p>
                      <a:endParaRPr lang="en-US"/>
                    </a:p>
                  </a:txBody>
                  <a:tcPr/>
                </a:tc>
                <a:extLst>
                  <a:ext uri="{0D108BD9-81ED-4DB2-BD59-A6C34878D82A}">
                    <a16:rowId xmlns:a16="http://schemas.microsoft.com/office/drawing/2014/main" val="10010"/>
                  </a:ext>
                </a:extLst>
              </a:tr>
              <a:tr h="381000">
                <a:tc>
                  <a:txBody>
                    <a:bodyPr/>
                    <a:lstStyle/>
                    <a:p>
                      <a:pPr>
                        <a:buNone/>
                      </a:pPr>
                      <a:endParaRPr lang="en-US" sz="1600"/>
                    </a:p>
                  </a:txBody>
                  <a:tcPr/>
                </a:tc>
                <a:tc>
                  <a:txBody>
                    <a:bodyPr/>
                    <a:lstStyle/>
                    <a:p>
                      <a:pPr>
                        <a:buNone/>
                      </a:pPr>
                      <a:endParaRPr lang="en-US" sz="1600"/>
                    </a:p>
                  </a:txBody>
                  <a:tcPr/>
                </a:tc>
                <a:tc>
                  <a:txBody>
                    <a:bodyPr/>
                    <a:lstStyle/>
                    <a:p>
                      <a:pPr>
                        <a:buNone/>
                      </a:pPr>
                      <a:r>
                        <a:rPr lang="en-US" sz="1600"/>
                        <a:t>.........</a:t>
                      </a:r>
                    </a:p>
                  </a:txBody>
                  <a:tcPr/>
                </a:tc>
                <a:tc>
                  <a:txBody>
                    <a:bodyPr/>
                    <a:lstStyle/>
                    <a:p>
                      <a:pPr>
                        <a:buNone/>
                      </a:pPr>
                      <a:endParaRPr lang="en-US" sz="1600"/>
                    </a:p>
                  </a:txBody>
                  <a:tcPr/>
                </a:tc>
                <a:tc vMerge="1">
                  <a:txBody>
                    <a:bodyPr/>
                    <a:lstStyle/>
                    <a:p>
                      <a:endParaRPr lang="en-US"/>
                    </a:p>
                  </a:txBody>
                  <a:tcPr/>
                </a:tc>
                <a:extLst>
                  <a:ext uri="{0D108BD9-81ED-4DB2-BD59-A6C34878D82A}">
                    <a16:rowId xmlns:a16="http://schemas.microsoft.com/office/drawing/2014/main" val="10011"/>
                  </a:ext>
                </a:extLst>
              </a:tr>
              <a:tr h="381000">
                <a:tc>
                  <a:txBody>
                    <a:bodyPr/>
                    <a:lstStyle/>
                    <a:p>
                      <a:pPr>
                        <a:buNone/>
                      </a:pPr>
                      <a:r>
                        <a:rPr lang="en-US" sz="1600"/>
                        <a:t>90</a:t>
                      </a:r>
                    </a:p>
                  </a:txBody>
                  <a:tcPr/>
                </a:tc>
                <a:tc>
                  <a:txBody>
                    <a:bodyPr/>
                    <a:lstStyle/>
                    <a:p>
                      <a:pPr>
                        <a:buNone/>
                      </a:pPr>
                      <a:endParaRPr lang="en-US" sz="1600"/>
                    </a:p>
                  </a:txBody>
                  <a:tcPr/>
                </a:tc>
                <a:tc>
                  <a:txBody>
                    <a:bodyPr/>
                    <a:lstStyle/>
                    <a:p>
                      <a:pPr>
                        <a:buNone/>
                      </a:pPr>
                      <a:r>
                        <a:rPr lang="en-US" sz="1600"/>
                        <a:t>END</a:t>
                      </a:r>
                    </a:p>
                  </a:txBody>
                  <a:tcPr/>
                </a:tc>
                <a:tc>
                  <a:txBody>
                    <a:bodyPr/>
                    <a:lstStyle/>
                    <a:p>
                      <a:pPr>
                        <a:buNone/>
                      </a:pPr>
                      <a:r>
                        <a:rPr lang="en-US" sz="1600" dirty="0"/>
                        <a:t>FIRST</a:t>
                      </a:r>
                    </a:p>
                  </a:txBody>
                  <a:tcPr/>
                </a:tc>
                <a:tc vMerge="1">
                  <a:txBody>
                    <a:bodyPr/>
                    <a:lstStyle/>
                    <a:p>
                      <a:endParaRPr lang="en-US"/>
                    </a:p>
                  </a:txBody>
                  <a:tcPr/>
                </a:tc>
                <a:extLst>
                  <a:ext uri="{0D108BD9-81ED-4DB2-BD59-A6C34878D82A}">
                    <a16:rowId xmlns:a16="http://schemas.microsoft.com/office/drawing/2014/main" val="10012"/>
                  </a:ext>
                </a:extLst>
              </a:tr>
            </a:tbl>
          </a:graphicData>
        </a:graphic>
      </p:graphicFrame>
      <p:cxnSp>
        <p:nvCxnSpPr>
          <p:cNvPr id="5" name="Straight Arrow Connector 4"/>
          <p:cNvCxnSpPr/>
          <p:nvPr/>
        </p:nvCxnSpPr>
        <p:spPr>
          <a:xfrm flipH="1">
            <a:off x="3581400" y="2731366"/>
            <a:ext cx="1483995" cy="1015365"/>
          </a:xfrm>
          <a:prstGeom prst="straightConnector1">
            <a:avLst/>
          </a:prstGeom>
          <a:solidFill>
            <a:schemeClr val="accent1"/>
          </a:solidFill>
          <a:ln w="15875" cap="flat" cmpd="sng" algn="ctr">
            <a:solidFill>
              <a:srgbClr val="FF0000"/>
            </a:solidFill>
            <a:prstDash val="solid"/>
            <a:round/>
            <a:headEnd type="none" w="med" len="med"/>
            <a:tailEnd type="arrow" w="med" len="med"/>
          </a:ln>
        </p:spPr>
      </p:cxnSp>
      <p:cxnSp>
        <p:nvCxnSpPr>
          <p:cNvPr id="6" name="Straight Arrow Connector 5"/>
          <p:cNvCxnSpPr/>
          <p:nvPr/>
        </p:nvCxnSpPr>
        <p:spPr>
          <a:xfrm flipH="1">
            <a:off x="3429000" y="5023572"/>
            <a:ext cx="1483995" cy="1015365"/>
          </a:xfrm>
          <a:prstGeom prst="straightConnector1">
            <a:avLst/>
          </a:prstGeom>
          <a:solidFill>
            <a:schemeClr val="accent1"/>
          </a:solidFill>
          <a:ln w="15875" cap="flat" cmpd="sng" algn="ctr">
            <a:solidFill>
              <a:srgbClr val="FF0000"/>
            </a:solidFill>
            <a:prstDash val="solid"/>
            <a:round/>
            <a:headEnd type="none" w="med" len="med"/>
            <a:tailEnd type="arrow"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vert="horz" wrap="square" lIns="91440" tIns="45720" rIns="91440" bIns="45720" rtlCol="0" anchor="b">
            <a:normAutofit/>
          </a:bodyPr>
          <a:lstStyle/>
          <a:p>
            <a:pPr>
              <a:buNone/>
            </a:pPr>
            <a:r>
              <a:rPr lang="en-US" altLang="x-none" dirty="0"/>
              <a:t>Duplicate Literals</a:t>
            </a:r>
          </a:p>
        </p:txBody>
      </p:sp>
      <p:pic>
        <p:nvPicPr>
          <p:cNvPr id="78851"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580659" y="1447800"/>
            <a:ext cx="7942321" cy="44196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vert="horz" wrap="square" lIns="91440" tIns="45720" rIns="91440" bIns="45720" rtlCol="0" anchor="b">
            <a:normAutofit/>
          </a:bodyPr>
          <a:lstStyle/>
          <a:p>
            <a:pPr>
              <a:buNone/>
            </a:pPr>
            <a:r>
              <a:rPr lang="en-US" altLang="x-none" dirty="0"/>
              <a:t>Problem of Duplicate literal recognition</a:t>
            </a:r>
          </a:p>
        </p:txBody>
      </p:sp>
      <p:pic>
        <p:nvPicPr>
          <p:cNvPr id="79875"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838203" y="1905003"/>
            <a:ext cx="7606665" cy="4250055"/>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vert="horz" wrap="square" lIns="91440" tIns="45720" rIns="91440" bIns="45720" rtlCol="0" anchor="b">
            <a:normAutofit/>
          </a:bodyPr>
          <a:lstStyle/>
          <a:p>
            <a:pPr>
              <a:buNone/>
            </a:pPr>
            <a:r>
              <a:rPr lang="en-US" altLang="x-none" dirty="0"/>
              <a:t>Literal Table</a:t>
            </a:r>
          </a:p>
        </p:txBody>
      </p:sp>
      <p:pic>
        <p:nvPicPr>
          <p:cNvPr id="80899"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890905" y="2623188"/>
            <a:ext cx="7772400" cy="3470275"/>
          </a:xfrm>
        </p:spPr>
      </p:pic>
      <p:sp>
        <p:nvSpPr>
          <p:cNvPr id="2" name="Text Box 1"/>
          <p:cNvSpPr txBox="1"/>
          <p:nvPr/>
        </p:nvSpPr>
        <p:spPr>
          <a:xfrm>
            <a:off x="781688" y="1793243"/>
            <a:ext cx="7990205" cy="646331"/>
          </a:xfrm>
          <a:prstGeom prst="rect">
            <a:avLst/>
          </a:prstGeom>
          <a:noFill/>
        </p:spPr>
        <p:txBody>
          <a:bodyPr wrap="square" rtlCol="0">
            <a:spAutoFit/>
          </a:bodyPr>
          <a:lstStyle/>
          <a:p>
            <a:r>
              <a:rPr lang="en-US"/>
              <a:t>The literals are handled by the assembler using basic data structure called </a:t>
            </a:r>
            <a:r>
              <a:rPr lang="en-US" i="1" u="sng"/>
              <a:t>Literal Table</a:t>
            </a:r>
            <a:r>
              <a:rPr lang="en-US"/>
              <a:t> identified by </a:t>
            </a:r>
            <a:r>
              <a:rPr lang="en-US" b="1"/>
              <a:t>LITTAB</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t>SIC machine architecture</a:t>
            </a:r>
          </a:p>
        </p:txBody>
      </p:sp>
      <p:sp>
        <p:nvSpPr>
          <p:cNvPr id="11267" name="Content Placeholder 2" descr="Rectangle: Click to edit Master text styles&#10;Second level&#10;Third level&#10;Fourth level&#10;Fifth level"/>
          <p:cNvSpPr>
            <a:spLocks noGrp="1"/>
          </p:cNvSpPr>
          <p:nvPr>
            <p:ph idx="1"/>
          </p:nvPr>
        </p:nvSpPr>
        <p:spPr>
          <a:xfrm>
            <a:off x="685800" y="1371600"/>
            <a:ext cx="7772400" cy="5105400"/>
          </a:xfrm>
        </p:spPr>
        <p:txBody>
          <a:bodyPr>
            <a:normAutofit/>
          </a:bodyPr>
          <a:lstStyle/>
          <a:p>
            <a:pPr eaLnBrk="1" hangingPunct="1"/>
            <a:r>
              <a:rPr lang="en-US" altLang="en-US" sz="3200" dirty="0"/>
              <a:t>The architecture of the SIC machine depends on the following features:</a:t>
            </a:r>
          </a:p>
          <a:p>
            <a:pPr lvl="1" eaLnBrk="1" hangingPunct="1"/>
            <a:r>
              <a:rPr lang="en-US" altLang="en-US" sz="2800" dirty="0"/>
              <a:t>Memory</a:t>
            </a:r>
          </a:p>
          <a:p>
            <a:pPr lvl="1" eaLnBrk="1" hangingPunct="1"/>
            <a:r>
              <a:rPr lang="en-US" altLang="en-US" sz="2800" dirty="0"/>
              <a:t>Registers</a:t>
            </a:r>
          </a:p>
          <a:p>
            <a:pPr lvl="1" eaLnBrk="1" hangingPunct="1"/>
            <a:r>
              <a:rPr lang="en-US" altLang="en-US" sz="2800" dirty="0"/>
              <a:t>Data Formats</a:t>
            </a:r>
          </a:p>
          <a:p>
            <a:pPr lvl="1" eaLnBrk="1" hangingPunct="1"/>
            <a:r>
              <a:rPr lang="en-US" altLang="en-US" sz="2800" dirty="0"/>
              <a:t>Instruction Formats</a:t>
            </a:r>
          </a:p>
          <a:p>
            <a:pPr lvl="1" eaLnBrk="1" hangingPunct="1"/>
            <a:r>
              <a:rPr lang="en-US" altLang="en-US" sz="2800" dirty="0"/>
              <a:t>Addressing Modes</a:t>
            </a:r>
          </a:p>
          <a:p>
            <a:pPr lvl="1" eaLnBrk="1" hangingPunct="1"/>
            <a:r>
              <a:rPr lang="en-US" altLang="en-US" sz="2800" dirty="0"/>
              <a:t>Instruction Set</a:t>
            </a:r>
          </a:p>
          <a:p>
            <a:pPr lvl="1" eaLnBrk="1" hangingPunct="1"/>
            <a:r>
              <a:rPr lang="en-US" altLang="en-US" sz="2800" dirty="0"/>
              <a:t>Input and Output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609600" y="533400"/>
            <a:ext cx="8153400" cy="1143000"/>
          </a:xfrm>
        </p:spPr>
        <p:txBody>
          <a:bodyPr vert="horz" wrap="square" lIns="91440" tIns="45720" rIns="91440" bIns="45720" rtlCol="0" anchor="b">
            <a:normAutofit/>
          </a:bodyPr>
          <a:lstStyle/>
          <a:p>
            <a:pPr>
              <a:buNone/>
            </a:pPr>
            <a:r>
              <a:rPr lang="en-US" altLang="x-none" dirty="0"/>
              <a:t>Implementation of literal Table</a:t>
            </a:r>
          </a:p>
        </p:txBody>
      </p:sp>
      <p:pic>
        <p:nvPicPr>
          <p:cNvPr id="81923"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868366" y="1861185"/>
            <a:ext cx="7407275" cy="41148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vert="horz" wrap="square" lIns="91440" tIns="45720" rIns="91440" bIns="45720" rtlCol="0" anchor="b">
            <a:normAutofit/>
          </a:bodyPr>
          <a:lstStyle/>
          <a:p>
            <a:pPr>
              <a:buNone/>
            </a:pPr>
            <a:r>
              <a:rPr lang="en-US" altLang="x-none" dirty="0"/>
              <a:t>Symbol-Defining Statements</a:t>
            </a:r>
          </a:p>
        </p:txBody>
      </p:sp>
      <p:pic>
        <p:nvPicPr>
          <p:cNvPr id="82947" name="Picture 2" descr="Rectangle: Click to edit Master text styles&#10;Second level&#10;Third level&#10;Fourth level&#10;Fifth level"/>
          <p:cNvPicPr>
            <a:picLocks noGrp="1" noChangeAspect="1"/>
          </p:cNvPicPr>
          <p:nvPr>
            <p:ph idx="1"/>
          </p:nvPr>
        </p:nvPicPr>
        <p:blipFill>
          <a:blip r:embed="rId3"/>
          <a:srcRect/>
          <a:stretch>
            <a:fillRect/>
          </a:stretch>
        </p:blipFill>
        <p:spPr>
          <a:xfrm>
            <a:off x="990600" y="1905003"/>
            <a:ext cx="7010400" cy="4487863"/>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vert="horz" wrap="square" lIns="91440" tIns="45720" rIns="91440" bIns="45720" rtlCol="0" anchor="b">
            <a:normAutofit/>
          </a:bodyPr>
          <a:lstStyle/>
          <a:p>
            <a:pPr>
              <a:buNone/>
            </a:pPr>
            <a:r>
              <a:rPr lang="en-US" altLang="x-none" dirty="0"/>
              <a:t>Assembler directive ORG</a:t>
            </a:r>
          </a:p>
        </p:txBody>
      </p:sp>
      <p:sp>
        <p:nvSpPr>
          <p:cNvPr id="83971" name="Content Placeholder 3" descr="Rectangle: Click to edit Master text styles&#10;Second level&#10;Third level&#10;Fourth level&#10;Fifth level"/>
          <p:cNvSpPr>
            <a:spLocks noGrp="1"/>
          </p:cNvSpPr>
          <p:nvPr>
            <p:ph idx="1"/>
          </p:nvPr>
        </p:nvSpPr>
        <p:spPr/>
        <p:txBody>
          <a:bodyPr vert="horz" wrap="square" lIns="91440" tIns="45720" rIns="91440" bIns="45720" rtlCol="0" anchor="t">
            <a:normAutofit fontScale="92500"/>
          </a:bodyPr>
          <a:lstStyle/>
          <a:p>
            <a:pPr marL="342900" lvl="1" indent="-342900">
              <a:buClr>
                <a:schemeClr val="hlink"/>
              </a:buClr>
              <a:buSzPct val="110000"/>
              <a:buBlip>
                <a:blip r:embed="rId3"/>
              </a:buBlip>
            </a:pPr>
            <a:r>
              <a:rPr lang="en-US" altLang="x-none" dirty="0">
                <a:solidFill>
                  <a:srgbClr val="000000"/>
                </a:solidFill>
                <a:latin typeface="Times New Roman" panose="02020603050405020304" pitchFamily="18" charset="0"/>
              </a:rPr>
              <a:t>Allow the assembler to reset the PC to values</a:t>
            </a:r>
          </a:p>
          <a:p>
            <a:pPr marL="742950" lvl="2" indent="-342900">
              <a:buSzPct val="110000"/>
              <a:buBlip>
                <a:blip r:embed="rId3"/>
              </a:buBlip>
            </a:pPr>
            <a:r>
              <a:rPr lang="en-US" altLang="x-none" sz="2400" dirty="0">
                <a:solidFill>
                  <a:srgbClr val="000000"/>
                </a:solidFill>
                <a:latin typeface="Times New Roman" panose="02020603050405020304" pitchFamily="18" charset="0"/>
              </a:rPr>
              <a:t>Syntax: </a:t>
            </a:r>
            <a:r>
              <a:rPr lang="en-US" altLang="x-none" sz="2400" dirty="0">
                <a:solidFill>
                  <a:srgbClr val="000000"/>
                </a:solidFill>
                <a:latin typeface="Courier"/>
              </a:rPr>
              <a:t>ORG value </a:t>
            </a:r>
            <a:r>
              <a:rPr lang="en-US" altLang="x-none" dirty="0">
                <a:solidFill>
                  <a:srgbClr val="000000"/>
                </a:solidFill>
                <a:latin typeface="Times New Roman" panose="02020603050405020304" pitchFamily="18" charset="0"/>
              </a:rPr>
              <a:t>LOCCTR to the specified value</a:t>
            </a:r>
          </a:p>
          <a:p>
            <a:pPr marL="342900" lvl="1" indent="-342900">
              <a:buClr>
                <a:schemeClr val="hlink"/>
              </a:buClr>
              <a:buSzPct val="110000"/>
              <a:buBlip>
                <a:blip r:embed="rId3"/>
              </a:buBlip>
            </a:pPr>
            <a:r>
              <a:rPr lang="en-US" altLang="x-none" dirty="0">
                <a:solidFill>
                  <a:srgbClr val="000000"/>
                </a:solidFill>
                <a:latin typeface="Times New Roman" panose="02020603050405020304" pitchFamily="18" charset="0"/>
              </a:rPr>
              <a:t>When ORG is encountered, the assembler resets its</a:t>
            </a:r>
          </a:p>
          <a:p>
            <a:pPr marL="342900" lvl="1" indent="-342900">
              <a:buClr>
                <a:schemeClr val="hlink"/>
              </a:buClr>
              <a:buSzPct val="110000"/>
              <a:buBlip>
                <a:blip r:embed="rId3"/>
              </a:buBlip>
            </a:pPr>
            <a:r>
              <a:rPr lang="en-US" altLang="x-none" dirty="0">
                <a:solidFill>
                  <a:srgbClr val="000000"/>
                </a:solidFill>
                <a:latin typeface="Times New Roman" panose="02020603050405020304" pitchFamily="18" charset="0"/>
              </a:rPr>
              <a:t>ORG will affect the values of all labels defined until the  next ORG</a:t>
            </a:r>
          </a:p>
          <a:p>
            <a:r>
              <a:rPr lang="en-US" altLang="x-none" sz="3200" dirty="0">
                <a:solidFill>
                  <a:srgbClr val="000000"/>
                </a:solidFill>
                <a:latin typeface="Times New Roman" panose="02020603050405020304" pitchFamily="18" charset="0"/>
              </a:rPr>
              <a:t>If the previous value of LOCCTR can be automatically remembered, we can return to the normal use of LOCCTR by simply write </a:t>
            </a:r>
            <a:r>
              <a:rPr lang="en-US" altLang="x-none" sz="3200" dirty="0">
                <a:solidFill>
                  <a:srgbClr val="000000"/>
                </a:solidFill>
                <a:latin typeface="Courier"/>
              </a:rPr>
              <a:t>ORG</a:t>
            </a:r>
            <a:endParaRPr lang="en-US" altLang="x-none"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of ORG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30600527"/>
              </p:ext>
            </p:extLst>
          </p:nvPr>
        </p:nvGraphicFramePr>
        <p:xfrm>
          <a:off x="724347" y="1409700"/>
          <a:ext cx="7772400" cy="4495800"/>
        </p:xfrm>
        <a:graphic>
          <a:graphicData uri="http://schemas.openxmlformats.org/drawingml/2006/table">
            <a:tbl>
              <a:tblPr firstRow="1" bandRow="1">
                <a:tableStyleId>{5C22544A-7EE6-4342-B048-85BDC9FD1C3A}</a:tableStyleId>
              </a:tblPr>
              <a:tblGrid>
                <a:gridCol w="1153795">
                  <a:extLst>
                    <a:ext uri="{9D8B030D-6E8A-4147-A177-3AD203B41FA5}">
                      <a16:colId xmlns:a16="http://schemas.microsoft.com/office/drawing/2014/main" val="20000"/>
                    </a:ext>
                  </a:extLst>
                </a:gridCol>
                <a:gridCol w="1725295">
                  <a:extLst>
                    <a:ext uri="{9D8B030D-6E8A-4147-A177-3AD203B41FA5}">
                      <a16:colId xmlns:a16="http://schemas.microsoft.com/office/drawing/2014/main" val="20001"/>
                    </a:ext>
                  </a:extLst>
                </a:gridCol>
                <a:gridCol w="1644015">
                  <a:extLst>
                    <a:ext uri="{9D8B030D-6E8A-4147-A177-3AD203B41FA5}">
                      <a16:colId xmlns:a16="http://schemas.microsoft.com/office/drawing/2014/main" val="20002"/>
                    </a:ext>
                  </a:extLst>
                </a:gridCol>
                <a:gridCol w="3249295">
                  <a:extLst>
                    <a:ext uri="{9D8B030D-6E8A-4147-A177-3AD203B41FA5}">
                      <a16:colId xmlns:a16="http://schemas.microsoft.com/office/drawing/2014/main" val="20003"/>
                    </a:ext>
                  </a:extLst>
                </a:gridCol>
              </a:tblGrid>
              <a:tr h="381000">
                <a:tc>
                  <a:txBody>
                    <a:bodyPr/>
                    <a:lstStyle/>
                    <a:p>
                      <a:pPr>
                        <a:buNone/>
                      </a:pPr>
                      <a:r>
                        <a:rPr lang="en-US" sz="1600">
                          <a:solidFill>
                            <a:srgbClr val="002060"/>
                          </a:solidFill>
                        </a:rPr>
                        <a:t>Label</a:t>
                      </a:r>
                    </a:p>
                  </a:txBody>
                  <a:tcPr/>
                </a:tc>
                <a:tc>
                  <a:txBody>
                    <a:bodyPr/>
                    <a:lstStyle/>
                    <a:p>
                      <a:pPr>
                        <a:buNone/>
                      </a:pPr>
                      <a:r>
                        <a:rPr lang="en-US" sz="1600">
                          <a:solidFill>
                            <a:srgbClr val="002060"/>
                          </a:solidFill>
                        </a:rPr>
                        <a:t>Mnemonics</a:t>
                      </a:r>
                    </a:p>
                  </a:txBody>
                  <a:tcPr/>
                </a:tc>
                <a:tc>
                  <a:txBody>
                    <a:bodyPr/>
                    <a:lstStyle/>
                    <a:p>
                      <a:pPr>
                        <a:buNone/>
                      </a:pPr>
                      <a:r>
                        <a:rPr lang="en-US" sz="1600">
                          <a:solidFill>
                            <a:srgbClr val="002060"/>
                          </a:solidFill>
                        </a:rPr>
                        <a:t>Opernds</a:t>
                      </a:r>
                    </a:p>
                  </a:txBody>
                  <a:tcPr/>
                </a:tc>
                <a:tc>
                  <a:txBody>
                    <a:bodyPr/>
                    <a:lstStyle/>
                    <a:p>
                      <a:pPr>
                        <a:buNone/>
                      </a:pPr>
                      <a:r>
                        <a:rPr lang="en-US" sz="1600">
                          <a:solidFill>
                            <a:srgbClr val="002060"/>
                          </a:solidFill>
                        </a:rPr>
                        <a:t>Remarks</a:t>
                      </a:r>
                    </a:p>
                  </a:txBody>
                  <a:tcPr/>
                </a:tc>
                <a:extLst>
                  <a:ext uri="{0D108BD9-81ED-4DB2-BD59-A6C34878D82A}">
                    <a16:rowId xmlns:a16="http://schemas.microsoft.com/office/drawing/2014/main" val="10000"/>
                  </a:ext>
                </a:extLst>
              </a:tr>
              <a:tr h="381000">
                <a:tc>
                  <a:txBody>
                    <a:bodyPr/>
                    <a:lstStyle/>
                    <a:p>
                      <a:pPr>
                        <a:buNone/>
                      </a:pPr>
                      <a:r>
                        <a:rPr lang="en-US" sz="1600"/>
                        <a:t>COPY</a:t>
                      </a:r>
                    </a:p>
                  </a:txBody>
                  <a:tcPr/>
                </a:tc>
                <a:tc>
                  <a:txBody>
                    <a:bodyPr/>
                    <a:lstStyle/>
                    <a:p>
                      <a:pPr>
                        <a:buNone/>
                      </a:pPr>
                      <a:r>
                        <a:rPr lang="en-US" sz="1600"/>
                        <a:t>START</a:t>
                      </a:r>
                    </a:p>
                  </a:txBody>
                  <a:tcPr/>
                </a:tc>
                <a:tc>
                  <a:txBody>
                    <a:bodyPr/>
                    <a:lstStyle/>
                    <a:p>
                      <a:pPr>
                        <a:buNone/>
                      </a:pPr>
                      <a:r>
                        <a:rPr lang="en-US" sz="1600"/>
                        <a:t>1000</a:t>
                      </a:r>
                    </a:p>
                  </a:txBody>
                  <a:tcPr/>
                </a:tc>
                <a:tc>
                  <a:txBody>
                    <a:bodyPr/>
                    <a:lstStyle/>
                    <a:p>
                      <a:pPr>
                        <a:buNone/>
                      </a:pPr>
                      <a:r>
                        <a:rPr lang="en-US" sz="1600">
                          <a:solidFill>
                            <a:schemeClr val="accent5">
                              <a:lumMod val="10000"/>
                            </a:schemeClr>
                          </a:solidFill>
                        </a:rPr>
                        <a:t>LOCCTR is assigned to 1000</a:t>
                      </a:r>
                    </a:p>
                  </a:txBody>
                  <a:tcPr/>
                </a:tc>
                <a:extLst>
                  <a:ext uri="{0D108BD9-81ED-4DB2-BD59-A6C34878D82A}">
                    <a16:rowId xmlns:a16="http://schemas.microsoft.com/office/drawing/2014/main" val="10001"/>
                  </a:ext>
                </a:extLst>
              </a:tr>
              <a:tr h="381000">
                <a:tc>
                  <a:txBody>
                    <a:bodyPr/>
                    <a:lstStyle/>
                    <a:p>
                      <a:pPr>
                        <a:buNone/>
                      </a:pPr>
                      <a:r>
                        <a:rPr lang="en-US" sz="1600"/>
                        <a:t>FIRST</a:t>
                      </a:r>
                    </a:p>
                  </a:txBody>
                  <a:tcPr/>
                </a:tc>
                <a:tc>
                  <a:txBody>
                    <a:bodyPr/>
                    <a:lstStyle/>
                    <a:p>
                      <a:pPr>
                        <a:buNone/>
                      </a:pPr>
                      <a:r>
                        <a:rPr lang="en-US" sz="1600"/>
                        <a:t>STL</a:t>
                      </a:r>
                    </a:p>
                  </a:txBody>
                  <a:tcPr/>
                </a:tc>
                <a:tc>
                  <a:txBody>
                    <a:bodyPr/>
                    <a:lstStyle/>
                    <a:p>
                      <a:pPr>
                        <a:buNone/>
                      </a:pPr>
                      <a:r>
                        <a:rPr lang="en-US" sz="1600"/>
                        <a:t>RETADR</a:t>
                      </a:r>
                    </a:p>
                  </a:txBody>
                  <a:tcPr/>
                </a:tc>
                <a:tc>
                  <a:txBody>
                    <a:bodyPr/>
                    <a:lstStyle/>
                    <a:p>
                      <a:pPr>
                        <a:buNone/>
                      </a:pPr>
                      <a:endParaRPr lang="en-US" sz="1600">
                        <a:solidFill>
                          <a:schemeClr val="accent5">
                            <a:lumMod val="10000"/>
                          </a:schemeClr>
                        </a:solidFill>
                      </a:endParaRPr>
                    </a:p>
                  </a:txBody>
                  <a:tcPr/>
                </a:tc>
                <a:extLst>
                  <a:ext uri="{0D108BD9-81ED-4DB2-BD59-A6C34878D82A}">
                    <a16:rowId xmlns:a16="http://schemas.microsoft.com/office/drawing/2014/main" val="10002"/>
                  </a:ext>
                </a:extLst>
              </a:tr>
              <a:tr h="381000">
                <a:tc>
                  <a:txBody>
                    <a:bodyPr/>
                    <a:lstStyle/>
                    <a:p>
                      <a:pPr>
                        <a:buNone/>
                      </a:pPr>
                      <a:endParaRPr lang="en-US" sz="1600"/>
                    </a:p>
                  </a:txBody>
                  <a:tcPr/>
                </a:tc>
                <a:tc>
                  <a:txBody>
                    <a:bodyPr/>
                    <a:lstStyle/>
                    <a:p>
                      <a:pPr>
                        <a:buNone/>
                      </a:pPr>
                      <a:r>
                        <a:rPr lang="en-US" sz="1600"/>
                        <a:t>.........</a:t>
                      </a:r>
                    </a:p>
                  </a:txBody>
                  <a:tcPr/>
                </a:tc>
                <a:tc>
                  <a:txBody>
                    <a:bodyPr/>
                    <a:lstStyle/>
                    <a:p>
                      <a:pPr>
                        <a:buNone/>
                      </a:pPr>
                      <a:endParaRPr lang="en-US" sz="1600"/>
                    </a:p>
                  </a:txBody>
                  <a:tcPr/>
                </a:tc>
                <a:tc>
                  <a:txBody>
                    <a:bodyPr/>
                    <a:lstStyle/>
                    <a:p>
                      <a:pPr>
                        <a:buNone/>
                      </a:pPr>
                      <a:endParaRPr lang="en-US" sz="1600">
                        <a:solidFill>
                          <a:schemeClr val="accent5">
                            <a:lumMod val="10000"/>
                          </a:schemeClr>
                        </a:solidFill>
                      </a:endParaRPr>
                    </a:p>
                  </a:txBody>
                  <a:tcPr/>
                </a:tc>
                <a:extLst>
                  <a:ext uri="{0D108BD9-81ED-4DB2-BD59-A6C34878D82A}">
                    <a16:rowId xmlns:a16="http://schemas.microsoft.com/office/drawing/2014/main" val="10003"/>
                  </a:ext>
                </a:extLst>
              </a:tr>
              <a:tr h="381000">
                <a:tc>
                  <a:txBody>
                    <a:bodyPr/>
                    <a:lstStyle/>
                    <a:p>
                      <a:pPr>
                        <a:buNone/>
                      </a:pPr>
                      <a:endParaRPr lang="en-US" sz="1600"/>
                    </a:p>
                  </a:txBody>
                  <a:tcPr/>
                </a:tc>
                <a:tc>
                  <a:txBody>
                    <a:bodyPr/>
                    <a:lstStyle/>
                    <a:p>
                      <a:pPr>
                        <a:buNone/>
                      </a:pPr>
                      <a:r>
                        <a:rPr lang="en-US" sz="1600"/>
                        <a:t>.........</a:t>
                      </a:r>
                    </a:p>
                  </a:txBody>
                  <a:tcPr/>
                </a:tc>
                <a:tc>
                  <a:txBody>
                    <a:bodyPr/>
                    <a:lstStyle/>
                    <a:p>
                      <a:pPr>
                        <a:buNone/>
                      </a:pPr>
                      <a:endParaRPr lang="en-US" sz="1600"/>
                    </a:p>
                  </a:txBody>
                  <a:tcPr/>
                </a:tc>
                <a:tc>
                  <a:txBody>
                    <a:bodyPr/>
                    <a:lstStyle/>
                    <a:p>
                      <a:pPr>
                        <a:buNone/>
                      </a:pPr>
                      <a:endParaRPr lang="en-US" sz="1600">
                        <a:solidFill>
                          <a:schemeClr val="accent5">
                            <a:lumMod val="10000"/>
                          </a:schemeClr>
                        </a:solidFill>
                      </a:endParaRPr>
                    </a:p>
                  </a:txBody>
                  <a:tcPr/>
                </a:tc>
                <a:extLst>
                  <a:ext uri="{0D108BD9-81ED-4DB2-BD59-A6C34878D82A}">
                    <a16:rowId xmlns:a16="http://schemas.microsoft.com/office/drawing/2014/main" val="10004"/>
                  </a:ext>
                </a:extLst>
              </a:tr>
              <a:tr h="381000">
                <a:tc>
                  <a:txBody>
                    <a:bodyPr/>
                    <a:lstStyle/>
                    <a:p>
                      <a:pPr>
                        <a:buNone/>
                      </a:pPr>
                      <a:endParaRPr lang="en-US" sz="1600"/>
                    </a:p>
                  </a:txBody>
                  <a:tcPr/>
                </a:tc>
                <a:tc>
                  <a:txBody>
                    <a:bodyPr/>
                    <a:lstStyle/>
                    <a:p>
                      <a:pPr>
                        <a:buNone/>
                      </a:pPr>
                      <a:r>
                        <a:rPr lang="en-US" sz="1600"/>
                        <a:t>ORG</a:t>
                      </a:r>
                    </a:p>
                  </a:txBody>
                  <a:tcPr/>
                </a:tc>
                <a:tc>
                  <a:txBody>
                    <a:bodyPr/>
                    <a:lstStyle/>
                    <a:p>
                      <a:pPr>
                        <a:buNone/>
                      </a:pPr>
                      <a:r>
                        <a:rPr lang="en-US" sz="1600"/>
                        <a:t>3000</a:t>
                      </a:r>
                    </a:p>
                  </a:txBody>
                  <a:tcPr/>
                </a:tc>
                <a:tc>
                  <a:txBody>
                    <a:bodyPr/>
                    <a:lstStyle/>
                    <a:p>
                      <a:pPr>
                        <a:buNone/>
                      </a:pPr>
                      <a:r>
                        <a:rPr lang="en-US" sz="1600">
                          <a:solidFill>
                            <a:schemeClr val="accent5">
                              <a:lumMod val="10000"/>
                            </a:schemeClr>
                          </a:solidFill>
                        </a:rPr>
                        <a:t>LOCCTR is assigned to 3000</a:t>
                      </a:r>
                    </a:p>
                    <a:p>
                      <a:pPr>
                        <a:buNone/>
                      </a:pPr>
                      <a:r>
                        <a:rPr lang="en-US" sz="1600">
                          <a:solidFill>
                            <a:schemeClr val="accent5">
                              <a:lumMod val="10000"/>
                            </a:schemeClr>
                          </a:solidFill>
                        </a:rPr>
                        <a:t>Assembler uses this new value as the LOCCTR m this point onwards.</a:t>
                      </a:r>
                    </a:p>
                  </a:txBody>
                  <a:tcPr/>
                </a:tc>
                <a:extLst>
                  <a:ext uri="{0D108BD9-81ED-4DB2-BD59-A6C34878D82A}">
                    <a16:rowId xmlns:a16="http://schemas.microsoft.com/office/drawing/2014/main" val="10005"/>
                  </a:ext>
                </a:extLst>
              </a:tr>
              <a:tr h="381000">
                <a:tc>
                  <a:txBody>
                    <a:bodyPr/>
                    <a:lstStyle/>
                    <a:p>
                      <a:pPr>
                        <a:buNone/>
                      </a:pPr>
                      <a:r>
                        <a:rPr lang="en-US" sz="1600"/>
                        <a:t>SECOND</a:t>
                      </a:r>
                    </a:p>
                  </a:txBody>
                  <a:tcPr/>
                </a:tc>
                <a:tc>
                  <a:txBody>
                    <a:bodyPr/>
                    <a:lstStyle/>
                    <a:p>
                      <a:pPr>
                        <a:buNone/>
                      </a:pPr>
                      <a:r>
                        <a:rPr lang="en-US" sz="1600"/>
                        <a:t>STA</a:t>
                      </a:r>
                    </a:p>
                  </a:txBody>
                  <a:tcPr/>
                </a:tc>
                <a:tc>
                  <a:txBody>
                    <a:bodyPr/>
                    <a:lstStyle/>
                    <a:p>
                      <a:pPr>
                        <a:buNone/>
                      </a:pPr>
                      <a:r>
                        <a:rPr lang="en-US" sz="1600"/>
                        <a:t>LENGTH</a:t>
                      </a:r>
                    </a:p>
                  </a:txBody>
                  <a:tcPr/>
                </a:tc>
                <a:tc>
                  <a:txBody>
                    <a:bodyPr/>
                    <a:lstStyle/>
                    <a:p>
                      <a:pPr>
                        <a:buNone/>
                      </a:pPr>
                      <a:endParaRPr lang="en-US" sz="1600"/>
                    </a:p>
                  </a:txBody>
                  <a:tcPr/>
                </a:tc>
                <a:extLst>
                  <a:ext uri="{0D108BD9-81ED-4DB2-BD59-A6C34878D82A}">
                    <a16:rowId xmlns:a16="http://schemas.microsoft.com/office/drawing/2014/main" val="10006"/>
                  </a:ext>
                </a:extLst>
              </a:tr>
              <a:tr h="381000">
                <a:tc>
                  <a:txBody>
                    <a:bodyPr/>
                    <a:lstStyle/>
                    <a:p>
                      <a:pPr>
                        <a:buNone/>
                      </a:pPr>
                      <a:endParaRPr lang="en-US" sz="1600"/>
                    </a:p>
                  </a:txBody>
                  <a:tcPr/>
                </a:tc>
                <a:tc>
                  <a:txBody>
                    <a:bodyPr/>
                    <a:lstStyle/>
                    <a:p>
                      <a:pPr>
                        <a:buNone/>
                      </a:pPr>
                      <a:r>
                        <a:rPr lang="en-US" sz="1600"/>
                        <a:t>...........</a:t>
                      </a:r>
                    </a:p>
                  </a:txBody>
                  <a:tcPr/>
                </a:tc>
                <a:tc>
                  <a:txBody>
                    <a:bodyPr/>
                    <a:lstStyle/>
                    <a:p>
                      <a:pPr>
                        <a:buNone/>
                      </a:pPr>
                      <a:endParaRPr lang="en-US" sz="1600"/>
                    </a:p>
                  </a:txBody>
                  <a:tcPr/>
                </a:tc>
                <a:tc>
                  <a:txBody>
                    <a:bodyPr/>
                    <a:lstStyle/>
                    <a:p>
                      <a:pPr>
                        <a:buNone/>
                      </a:pPr>
                      <a:endParaRPr lang="en-US" sz="1600"/>
                    </a:p>
                  </a:txBody>
                  <a:tcPr/>
                </a:tc>
                <a:extLst>
                  <a:ext uri="{0D108BD9-81ED-4DB2-BD59-A6C34878D82A}">
                    <a16:rowId xmlns:a16="http://schemas.microsoft.com/office/drawing/2014/main" val="10007"/>
                  </a:ext>
                </a:extLst>
              </a:tr>
              <a:tr h="381000">
                <a:tc>
                  <a:txBody>
                    <a:bodyPr/>
                    <a:lstStyle/>
                    <a:p>
                      <a:pPr>
                        <a:buNone/>
                      </a:pPr>
                      <a:endParaRPr lang="en-US" sz="1600"/>
                    </a:p>
                  </a:txBody>
                  <a:tcPr/>
                </a:tc>
                <a:tc>
                  <a:txBody>
                    <a:bodyPr/>
                    <a:lstStyle/>
                    <a:p>
                      <a:pPr>
                        <a:buNone/>
                      </a:pPr>
                      <a:r>
                        <a:rPr lang="en-US" sz="1600"/>
                        <a:t>...........</a:t>
                      </a:r>
                    </a:p>
                  </a:txBody>
                  <a:tcPr/>
                </a:tc>
                <a:tc>
                  <a:txBody>
                    <a:bodyPr/>
                    <a:lstStyle/>
                    <a:p>
                      <a:pPr>
                        <a:buNone/>
                      </a:pPr>
                      <a:endParaRPr lang="en-US" sz="1600"/>
                    </a:p>
                  </a:txBody>
                  <a:tcPr/>
                </a:tc>
                <a:tc>
                  <a:txBody>
                    <a:bodyPr/>
                    <a:lstStyle/>
                    <a:p>
                      <a:pPr>
                        <a:buNone/>
                      </a:pPr>
                      <a:endParaRPr lang="en-US" sz="1600"/>
                    </a:p>
                  </a:txBody>
                  <a:tcPr/>
                </a:tc>
                <a:extLst>
                  <a:ext uri="{0D108BD9-81ED-4DB2-BD59-A6C34878D82A}">
                    <a16:rowId xmlns:a16="http://schemas.microsoft.com/office/drawing/2014/main" val="10008"/>
                  </a:ext>
                </a:extLst>
              </a:tr>
              <a:tr h="381000">
                <a:tc>
                  <a:txBody>
                    <a:bodyPr/>
                    <a:lstStyle/>
                    <a:p>
                      <a:pPr>
                        <a:buNone/>
                      </a:pPr>
                      <a:endParaRPr lang="en-US" sz="1600"/>
                    </a:p>
                  </a:txBody>
                  <a:tcPr/>
                </a:tc>
                <a:tc>
                  <a:txBody>
                    <a:bodyPr/>
                    <a:lstStyle/>
                    <a:p>
                      <a:pPr>
                        <a:buNone/>
                      </a:pPr>
                      <a:endParaRPr lang="en-US" sz="1600"/>
                    </a:p>
                  </a:txBody>
                  <a:tcPr/>
                </a:tc>
                <a:tc>
                  <a:txBody>
                    <a:bodyPr/>
                    <a:lstStyle/>
                    <a:p>
                      <a:pPr>
                        <a:buNone/>
                      </a:pPr>
                      <a:endParaRPr lang="en-US" sz="1600"/>
                    </a:p>
                  </a:txBody>
                  <a:tcPr/>
                </a:tc>
                <a:tc>
                  <a:txBody>
                    <a:bodyPr/>
                    <a:lstStyle/>
                    <a:p>
                      <a:pPr>
                        <a:buNone/>
                      </a:pPr>
                      <a:endParaRPr lang="en-US" sz="1600" dirty="0"/>
                    </a:p>
                  </a:txBody>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vert="horz" wrap="square" lIns="91440" tIns="45720" rIns="91440" bIns="45720" rtlCol="0" anchor="b">
            <a:normAutofit/>
          </a:bodyPr>
          <a:lstStyle/>
          <a:p>
            <a:pPr>
              <a:buNone/>
            </a:pPr>
            <a:r>
              <a:rPr lang="en-US" altLang="x-none" dirty="0"/>
              <a:t>Example: using ORG</a:t>
            </a:r>
          </a:p>
        </p:txBody>
      </p:sp>
      <p:pic>
        <p:nvPicPr>
          <p:cNvPr id="84995"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838200" y="1828803"/>
            <a:ext cx="7772400" cy="4049713"/>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vert="horz" wrap="square" lIns="91440" tIns="45720" rIns="91440" bIns="45720" rtlCol="0" anchor="b">
            <a:normAutofit/>
          </a:bodyPr>
          <a:lstStyle/>
          <a:p>
            <a:pPr>
              <a:buNone/>
            </a:pPr>
            <a:r>
              <a:rPr lang="en-US" altLang="x-none" dirty="0"/>
              <a:t>Example: using ORG</a:t>
            </a:r>
          </a:p>
        </p:txBody>
      </p:sp>
      <p:pic>
        <p:nvPicPr>
          <p:cNvPr id="86019"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990603" y="1828800"/>
            <a:ext cx="6848475" cy="41148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vert="horz" wrap="square" lIns="91440" tIns="45720" rIns="91440" bIns="45720" rtlCol="0" anchor="b">
            <a:normAutofit/>
          </a:bodyPr>
          <a:lstStyle/>
          <a:p>
            <a:pPr>
              <a:buNone/>
            </a:pPr>
            <a:r>
              <a:rPr lang="en-US" altLang="x-none" dirty="0"/>
              <a:t>Forward-Reference Problem</a:t>
            </a:r>
          </a:p>
        </p:txBody>
      </p:sp>
      <p:pic>
        <p:nvPicPr>
          <p:cNvPr id="87043"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838200" y="1221697"/>
            <a:ext cx="7315200" cy="4803169"/>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vert="horz" wrap="square" lIns="91440" tIns="45720" rIns="91440" bIns="45720" rtlCol="0" anchor="b">
            <a:normAutofit/>
          </a:bodyPr>
          <a:lstStyle/>
          <a:p>
            <a:pPr>
              <a:buNone/>
            </a:pPr>
            <a:r>
              <a:rPr lang="en-US" altLang="x-none" dirty="0"/>
              <a:t>Expression</a:t>
            </a:r>
          </a:p>
        </p:txBody>
      </p:sp>
      <p:pic>
        <p:nvPicPr>
          <p:cNvPr id="88067"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467360" y="1371600"/>
            <a:ext cx="8209280" cy="499364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514350" y="533400"/>
            <a:ext cx="8601710" cy="1143000"/>
          </a:xfrm>
        </p:spPr>
        <p:txBody>
          <a:bodyPr vert="horz" wrap="square" lIns="91440" tIns="45720" rIns="91440" bIns="45720" rtlCol="0" anchor="b">
            <a:normAutofit/>
          </a:bodyPr>
          <a:lstStyle/>
          <a:p>
            <a:pPr>
              <a:buNone/>
            </a:pPr>
            <a:r>
              <a:rPr lang="en-US" altLang="x-none" dirty="0"/>
              <a:t>Types of  Expressions</a:t>
            </a:r>
          </a:p>
        </p:txBody>
      </p:sp>
      <p:pic>
        <p:nvPicPr>
          <p:cNvPr id="89091" name="Picture 2" descr="Rectangle: Click to edit Master text styles&#10;Second level&#10;Third level&#10;Fourth level&#10;Fifth level"/>
          <p:cNvPicPr>
            <a:picLocks noGrp="1" noChangeAspect="1"/>
          </p:cNvPicPr>
          <p:nvPr>
            <p:ph idx="1"/>
          </p:nvPr>
        </p:nvPicPr>
        <p:blipFill>
          <a:blip r:embed="rId3"/>
          <a:srcRect/>
          <a:stretch>
            <a:fillRect/>
          </a:stretch>
        </p:blipFill>
        <p:spPr>
          <a:xfrm>
            <a:off x="1004573" y="1828800"/>
            <a:ext cx="7778115" cy="437388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Absolute Expression</a:t>
            </a:r>
          </a:p>
        </p:txBody>
      </p:sp>
      <p:sp>
        <p:nvSpPr>
          <p:cNvPr id="3" name="Content Placeholder 2"/>
          <p:cNvSpPr>
            <a:spLocks noGrp="1"/>
          </p:cNvSpPr>
          <p:nvPr>
            <p:ph idx="1"/>
          </p:nvPr>
        </p:nvSpPr>
        <p:spPr>
          <a:xfrm>
            <a:off x="609603" y="1676400"/>
            <a:ext cx="8551545" cy="4114800"/>
          </a:xfrm>
        </p:spPr>
        <p:txBody>
          <a:bodyPr>
            <a:normAutofit fontScale="85000" lnSpcReduction="10000"/>
          </a:bodyPr>
          <a:lstStyle/>
          <a:p>
            <a:r>
              <a:rPr lang="en-US"/>
              <a:t>Expression that contains only absolute terms</a:t>
            </a:r>
          </a:p>
          <a:p>
            <a:r>
              <a:rPr lang="en-US"/>
              <a:t>Example:</a:t>
            </a:r>
          </a:p>
          <a:p>
            <a:pPr lvl="1"/>
            <a:r>
              <a:rPr lang="en-US"/>
              <a:t>MAXLEN	EQU		1024</a:t>
            </a:r>
          </a:p>
          <a:p>
            <a:pPr marL="476250" lvl="1" indent="303530"/>
            <a:r>
              <a:rPr lang="en-US"/>
              <a:t>MAXLEN	EQU		1024+5</a:t>
            </a:r>
          </a:p>
          <a:p>
            <a:pPr marL="0" lvl="1" indent="0">
              <a:buNone/>
            </a:pPr>
            <a:r>
              <a:rPr lang="en-US">
                <a:solidFill>
                  <a:srgbClr val="000000"/>
                </a:solidFill>
                <a:sym typeface="+mn-ea"/>
              </a:rPr>
              <a:t>may consists of relative terms which occurs in pairs and the terms in each such pair have opposite signs</a:t>
            </a:r>
          </a:p>
          <a:p>
            <a:pPr marL="765810" lvl="1" indent="-303530"/>
            <a:r>
              <a:rPr lang="en-US">
                <a:sym typeface="+mn-ea"/>
              </a:rPr>
              <a:t>MAXLEN	EQU		BUFEND-BUFFER</a:t>
            </a:r>
          </a:p>
          <a:p>
            <a:pPr marL="0" lvl="1" indent="0">
              <a:buNone/>
            </a:pPr>
            <a:r>
              <a:rPr lang="en-US" sz="2000">
                <a:solidFill>
                  <a:srgbClr val="000000"/>
                </a:solidFill>
                <a:sym typeface="+mn-ea"/>
              </a:rPr>
              <a:t>START=0 BUFEND=0055 and BUFFER= 0050</a:t>
            </a:r>
            <a:r>
              <a:rPr lang="en-US" sz="2000">
                <a:sym typeface="+mn-ea"/>
              </a:rPr>
              <a:t> then </a:t>
            </a:r>
            <a:r>
              <a:rPr lang="en-US" sz="2000">
                <a:solidFill>
                  <a:srgbClr val="FF0000"/>
                </a:solidFill>
                <a:sym typeface="+mn-ea"/>
              </a:rPr>
              <a:t>BUFEND-BUFFER=05</a:t>
            </a:r>
            <a:r>
              <a:rPr lang="en-US">
                <a:sym typeface="+mn-ea"/>
              </a:rPr>
              <a:t> </a:t>
            </a:r>
            <a:r>
              <a:rPr lang="en-US" sz="2000">
                <a:solidFill>
                  <a:srgbClr val="000000"/>
                </a:solidFill>
                <a:sym typeface="+mn-ea"/>
              </a:rPr>
              <a:t>START=1000 BUFEND=1055 and BUFFER= 1050</a:t>
            </a:r>
            <a:r>
              <a:rPr lang="en-US" sz="2000">
                <a:sym typeface="+mn-ea"/>
              </a:rPr>
              <a:t> then </a:t>
            </a:r>
          </a:p>
          <a:p>
            <a:pPr marL="0" lvl="1" indent="0">
              <a:buNone/>
            </a:pPr>
            <a:r>
              <a:rPr lang="en-US" sz="2000">
                <a:sym typeface="+mn-ea"/>
              </a:rPr>
              <a:t>	</a:t>
            </a:r>
            <a:r>
              <a:rPr lang="en-US" sz="2000">
                <a:solidFill>
                  <a:srgbClr val="FF0000"/>
                </a:solidFill>
                <a:sym typeface="+mn-ea"/>
              </a:rPr>
              <a:t>BUFEND-BUFFER=05</a:t>
            </a:r>
            <a:r>
              <a:rPr lang="en-US" sz="2000"/>
              <a:t> </a:t>
            </a:r>
          </a:p>
          <a:p>
            <a:pPr marL="0" lvl="1" indent="0">
              <a:buNone/>
            </a:pPr>
            <a:endParaRPr lang="en-US" sz="2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a:t>SIC machine architecture</a:t>
            </a:r>
          </a:p>
        </p:txBody>
      </p:sp>
      <p:sp>
        <p:nvSpPr>
          <p:cNvPr id="12291" name="Content Placeholder 2" descr="Rectangle: Click to edit Master text styles&#10;Second level&#10;Third level&#10;Fourth level&#10;Fifth level"/>
          <p:cNvSpPr>
            <a:spLocks noGrp="1"/>
          </p:cNvSpPr>
          <p:nvPr>
            <p:ph idx="1"/>
          </p:nvPr>
        </p:nvSpPr>
        <p:spPr>
          <a:xfrm>
            <a:off x="685800" y="1760538"/>
            <a:ext cx="7772400" cy="4114800"/>
          </a:xfrm>
        </p:spPr>
        <p:txBody>
          <a:bodyPr/>
          <a:lstStyle/>
          <a:p>
            <a:pPr eaLnBrk="1" hangingPunct="1"/>
            <a:r>
              <a:rPr lang="en-US" altLang="en-US" dirty="0"/>
              <a:t>Memory</a:t>
            </a:r>
            <a:endParaRPr lang="en-US" altLang="en-US" sz="1200" dirty="0"/>
          </a:p>
          <a:p>
            <a:pPr lvl="1" eaLnBrk="1" hangingPunct="1"/>
            <a:r>
              <a:rPr lang="en-US" altLang="en-US" dirty="0"/>
              <a:t>8-bit bytes</a:t>
            </a:r>
            <a:endParaRPr lang="en-US" altLang="en-US" sz="1200" dirty="0"/>
          </a:p>
          <a:p>
            <a:pPr lvl="1" eaLnBrk="1" hangingPunct="1"/>
            <a:r>
              <a:rPr lang="en-US" altLang="en-US" dirty="0"/>
              <a:t>3 consecutive bytes form a word</a:t>
            </a:r>
            <a:endParaRPr lang="en-US" altLang="en-US" sz="1200" dirty="0"/>
          </a:p>
          <a:p>
            <a:pPr lvl="2" eaLnBrk="1" hangingPunct="1"/>
            <a:r>
              <a:rPr lang="en-US" altLang="en-US" b="1" dirty="0"/>
              <a:t>Addressed by the lowest number byte</a:t>
            </a:r>
          </a:p>
          <a:p>
            <a:pPr lvl="1" eaLnBrk="1" hangingPunct="1"/>
            <a:r>
              <a:rPr lang="en-US" altLang="en-US" dirty="0"/>
              <a:t>2</a:t>
            </a:r>
            <a:r>
              <a:rPr lang="en-US" altLang="en-US" sz="1600" dirty="0"/>
              <a:t>15 </a:t>
            </a:r>
            <a:r>
              <a:rPr lang="en-US" altLang="en-US" dirty="0"/>
              <a:t>(32768) bytes in the computer memory</a:t>
            </a:r>
            <a:endParaRPr lang="en-US" altLang="en-US" sz="1200" dirty="0"/>
          </a:p>
          <a:p>
            <a:pPr eaLnBrk="1" hangingPunct="1"/>
            <a:endParaRPr lang="en-US" altLang="en-US" dirty="0"/>
          </a:p>
        </p:txBody>
      </p:sp>
      <p:pic>
        <p:nvPicPr>
          <p:cNvPr id="1229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419600"/>
            <a:ext cx="5486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2353018465"/>
              </p:ext>
            </p:extLst>
          </p:nvPr>
        </p:nvGraphicFramePr>
        <p:xfrm>
          <a:off x="304800" y="5659439"/>
          <a:ext cx="6096000" cy="371475"/>
        </p:xfrm>
        <a:graphic>
          <a:graphicData uri="http://schemas.openxmlformats.org/drawingml/2006/table">
            <a:tbl>
              <a:tblPr firstRow="1" bandRow="1">
                <a:tableStyleId>{5C22544A-7EE6-4342-B048-85BDC9FD1C3A}</a:tableStyleId>
              </a:tblPr>
              <a:tblGrid>
                <a:gridCol w="406400">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406400">
                  <a:extLst>
                    <a:ext uri="{9D8B030D-6E8A-4147-A177-3AD203B41FA5}">
                      <a16:colId xmlns:a16="http://schemas.microsoft.com/office/drawing/2014/main" val="20013"/>
                    </a:ext>
                  </a:extLst>
                </a:gridCol>
                <a:gridCol w="406400">
                  <a:extLst>
                    <a:ext uri="{9D8B030D-6E8A-4147-A177-3AD203B41FA5}">
                      <a16:colId xmlns:a16="http://schemas.microsoft.com/office/drawing/2014/main" val="20014"/>
                    </a:ext>
                  </a:extLst>
                </a:gridCol>
              </a:tblGrid>
              <a:tr h="371475">
                <a:tc>
                  <a:txBody>
                    <a:bodyPr/>
                    <a:lstStyle/>
                    <a:p>
                      <a:r>
                        <a:rPr lang="en-US" sz="1800" dirty="0">
                          <a:solidFill>
                            <a:schemeClr val="accent6">
                              <a:lumMod val="50000"/>
                            </a:schemeClr>
                          </a:solidFill>
                        </a:rPr>
                        <a:t>0</a:t>
                      </a:r>
                    </a:p>
                  </a:txBody>
                  <a:tcPr marT="45798" marB="45798"/>
                </a:tc>
                <a:tc>
                  <a:txBody>
                    <a:bodyPr/>
                    <a:lstStyle/>
                    <a:p>
                      <a:r>
                        <a:rPr lang="en-US" sz="1800" dirty="0">
                          <a:solidFill>
                            <a:schemeClr val="accent6">
                              <a:lumMod val="50000"/>
                            </a:schemeClr>
                          </a:solidFill>
                        </a:rPr>
                        <a:t>0</a:t>
                      </a:r>
                    </a:p>
                  </a:txBody>
                  <a:tcPr marT="45798" marB="45798"/>
                </a:tc>
                <a:tc>
                  <a:txBody>
                    <a:bodyPr/>
                    <a:lstStyle/>
                    <a:p>
                      <a:r>
                        <a:rPr lang="en-US" sz="1800" dirty="0">
                          <a:solidFill>
                            <a:schemeClr val="accent6">
                              <a:lumMod val="50000"/>
                            </a:schemeClr>
                          </a:solidFill>
                        </a:rPr>
                        <a:t>0</a:t>
                      </a:r>
                    </a:p>
                  </a:txBody>
                  <a:tcPr marT="45798" marB="45798"/>
                </a:tc>
                <a:tc>
                  <a:txBody>
                    <a:bodyPr/>
                    <a:lstStyle/>
                    <a:p>
                      <a:r>
                        <a:rPr lang="en-US" sz="1800" dirty="0">
                          <a:solidFill>
                            <a:schemeClr val="tx2"/>
                          </a:solidFill>
                        </a:rPr>
                        <a:t>0</a:t>
                      </a:r>
                    </a:p>
                  </a:txBody>
                  <a:tcPr marT="45798" marB="45798"/>
                </a:tc>
                <a:tc>
                  <a:txBody>
                    <a:bodyPr/>
                    <a:lstStyle/>
                    <a:p>
                      <a:r>
                        <a:rPr lang="en-US" sz="1800" dirty="0">
                          <a:solidFill>
                            <a:schemeClr val="tx2"/>
                          </a:solidFill>
                        </a:rPr>
                        <a:t>0</a:t>
                      </a:r>
                    </a:p>
                  </a:txBody>
                  <a:tcPr marT="45798" marB="45798"/>
                </a:tc>
                <a:tc>
                  <a:txBody>
                    <a:bodyPr/>
                    <a:lstStyle/>
                    <a:p>
                      <a:r>
                        <a:rPr lang="en-US" sz="1800" dirty="0">
                          <a:solidFill>
                            <a:schemeClr val="tx2"/>
                          </a:solidFill>
                        </a:rPr>
                        <a:t>0</a:t>
                      </a:r>
                    </a:p>
                  </a:txBody>
                  <a:tcPr marT="45798" marB="45798"/>
                </a:tc>
                <a:tc>
                  <a:txBody>
                    <a:bodyPr/>
                    <a:lstStyle/>
                    <a:p>
                      <a:r>
                        <a:rPr lang="en-US" sz="1800" dirty="0">
                          <a:solidFill>
                            <a:schemeClr val="tx2"/>
                          </a:solidFill>
                        </a:rPr>
                        <a:t>0</a:t>
                      </a:r>
                    </a:p>
                  </a:txBody>
                  <a:tcPr marT="45798" marB="45798"/>
                </a:tc>
                <a:tc>
                  <a:txBody>
                    <a:bodyPr/>
                    <a:lstStyle/>
                    <a:p>
                      <a:r>
                        <a:rPr lang="en-US" sz="1800" dirty="0">
                          <a:solidFill>
                            <a:srgbClr val="FF0000"/>
                          </a:solidFill>
                        </a:rPr>
                        <a:t>0</a:t>
                      </a:r>
                    </a:p>
                  </a:txBody>
                  <a:tcPr marT="45798" marB="45798"/>
                </a:tc>
                <a:tc>
                  <a:txBody>
                    <a:bodyPr/>
                    <a:lstStyle/>
                    <a:p>
                      <a:r>
                        <a:rPr lang="en-US" sz="1800" dirty="0">
                          <a:solidFill>
                            <a:srgbClr val="FF0000"/>
                          </a:solidFill>
                        </a:rPr>
                        <a:t>0</a:t>
                      </a:r>
                    </a:p>
                  </a:txBody>
                  <a:tcPr marT="45798" marB="45798"/>
                </a:tc>
                <a:tc>
                  <a:txBody>
                    <a:bodyPr/>
                    <a:lstStyle/>
                    <a:p>
                      <a:r>
                        <a:rPr lang="en-US" sz="1800" dirty="0">
                          <a:solidFill>
                            <a:srgbClr val="FF0000"/>
                          </a:solidFill>
                        </a:rPr>
                        <a:t>0</a:t>
                      </a:r>
                    </a:p>
                  </a:txBody>
                  <a:tcPr marT="45798" marB="45798"/>
                </a:tc>
                <a:tc>
                  <a:txBody>
                    <a:bodyPr/>
                    <a:lstStyle/>
                    <a:p>
                      <a:r>
                        <a:rPr lang="en-US" sz="1800" dirty="0">
                          <a:solidFill>
                            <a:srgbClr val="FF0000"/>
                          </a:solidFill>
                        </a:rPr>
                        <a:t>0</a:t>
                      </a:r>
                    </a:p>
                  </a:txBody>
                  <a:tcPr marT="45798" marB="45798"/>
                </a:tc>
                <a:tc>
                  <a:txBody>
                    <a:bodyPr/>
                    <a:lstStyle/>
                    <a:p>
                      <a:r>
                        <a:rPr lang="en-US" sz="1800" dirty="0">
                          <a:solidFill>
                            <a:schemeClr val="accent5">
                              <a:lumMod val="25000"/>
                            </a:schemeClr>
                          </a:solidFill>
                        </a:rPr>
                        <a:t>0</a:t>
                      </a:r>
                    </a:p>
                  </a:txBody>
                  <a:tcPr marT="45798" marB="45798"/>
                </a:tc>
                <a:tc>
                  <a:txBody>
                    <a:bodyPr/>
                    <a:lstStyle/>
                    <a:p>
                      <a:r>
                        <a:rPr lang="en-US" sz="1800" dirty="0">
                          <a:solidFill>
                            <a:schemeClr val="accent5">
                              <a:lumMod val="25000"/>
                            </a:schemeClr>
                          </a:solidFill>
                        </a:rPr>
                        <a:t>0</a:t>
                      </a:r>
                    </a:p>
                  </a:txBody>
                  <a:tcPr marT="45798" marB="45798"/>
                </a:tc>
                <a:tc>
                  <a:txBody>
                    <a:bodyPr/>
                    <a:lstStyle/>
                    <a:p>
                      <a:r>
                        <a:rPr lang="en-US" sz="1800" dirty="0">
                          <a:solidFill>
                            <a:schemeClr val="accent5">
                              <a:lumMod val="25000"/>
                            </a:schemeClr>
                          </a:solidFill>
                        </a:rPr>
                        <a:t>0</a:t>
                      </a:r>
                    </a:p>
                  </a:txBody>
                  <a:tcPr marT="45798" marB="45798"/>
                </a:tc>
                <a:tc>
                  <a:txBody>
                    <a:bodyPr/>
                    <a:lstStyle/>
                    <a:p>
                      <a:r>
                        <a:rPr lang="en-US" sz="1800" dirty="0">
                          <a:solidFill>
                            <a:schemeClr val="accent5">
                              <a:lumMod val="25000"/>
                            </a:schemeClr>
                          </a:solidFill>
                        </a:rPr>
                        <a:t>0</a:t>
                      </a:r>
                    </a:p>
                  </a:txBody>
                  <a:tcPr marT="45798" marB="45798"/>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7784727"/>
              </p:ext>
            </p:extLst>
          </p:nvPr>
        </p:nvGraphicFramePr>
        <p:xfrm>
          <a:off x="304800" y="6324601"/>
          <a:ext cx="6096000" cy="371475"/>
        </p:xfrm>
        <a:graphic>
          <a:graphicData uri="http://schemas.openxmlformats.org/drawingml/2006/table">
            <a:tbl>
              <a:tblPr firstRow="1" bandRow="1">
                <a:tableStyleId>{5C22544A-7EE6-4342-B048-85BDC9FD1C3A}</a:tableStyleId>
              </a:tblPr>
              <a:tblGrid>
                <a:gridCol w="406400">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406400">
                  <a:extLst>
                    <a:ext uri="{9D8B030D-6E8A-4147-A177-3AD203B41FA5}">
                      <a16:colId xmlns:a16="http://schemas.microsoft.com/office/drawing/2014/main" val="20013"/>
                    </a:ext>
                  </a:extLst>
                </a:gridCol>
                <a:gridCol w="406400">
                  <a:extLst>
                    <a:ext uri="{9D8B030D-6E8A-4147-A177-3AD203B41FA5}">
                      <a16:colId xmlns:a16="http://schemas.microsoft.com/office/drawing/2014/main" val="20014"/>
                    </a:ext>
                  </a:extLst>
                </a:gridCol>
              </a:tblGrid>
              <a:tr h="371475">
                <a:tc>
                  <a:txBody>
                    <a:bodyPr/>
                    <a:lstStyle/>
                    <a:p>
                      <a:r>
                        <a:rPr lang="en-US" sz="1800" dirty="0">
                          <a:solidFill>
                            <a:schemeClr val="accent6">
                              <a:lumMod val="50000"/>
                            </a:schemeClr>
                          </a:solidFill>
                        </a:rPr>
                        <a:t>1</a:t>
                      </a:r>
                    </a:p>
                  </a:txBody>
                  <a:tcPr marT="45798" marB="45798"/>
                </a:tc>
                <a:tc>
                  <a:txBody>
                    <a:bodyPr/>
                    <a:lstStyle/>
                    <a:p>
                      <a:r>
                        <a:rPr lang="en-US" sz="1800" dirty="0">
                          <a:solidFill>
                            <a:schemeClr val="accent6">
                              <a:lumMod val="50000"/>
                            </a:schemeClr>
                          </a:solidFill>
                        </a:rPr>
                        <a:t>1</a:t>
                      </a:r>
                    </a:p>
                  </a:txBody>
                  <a:tcPr marT="45798" marB="45798"/>
                </a:tc>
                <a:tc>
                  <a:txBody>
                    <a:bodyPr/>
                    <a:lstStyle/>
                    <a:p>
                      <a:r>
                        <a:rPr lang="en-US" sz="1800" dirty="0">
                          <a:solidFill>
                            <a:schemeClr val="accent6">
                              <a:lumMod val="50000"/>
                            </a:schemeClr>
                          </a:solidFill>
                        </a:rPr>
                        <a:t>1</a:t>
                      </a:r>
                    </a:p>
                  </a:txBody>
                  <a:tcPr marT="45798" marB="45798"/>
                </a:tc>
                <a:tc>
                  <a:txBody>
                    <a:bodyPr/>
                    <a:lstStyle/>
                    <a:p>
                      <a:r>
                        <a:rPr lang="en-US" sz="1800" dirty="0">
                          <a:solidFill>
                            <a:schemeClr val="tx2"/>
                          </a:solidFill>
                        </a:rPr>
                        <a:t>1</a:t>
                      </a:r>
                    </a:p>
                  </a:txBody>
                  <a:tcPr marT="45798" marB="45798"/>
                </a:tc>
                <a:tc>
                  <a:txBody>
                    <a:bodyPr/>
                    <a:lstStyle/>
                    <a:p>
                      <a:r>
                        <a:rPr lang="en-US" sz="1800" dirty="0">
                          <a:solidFill>
                            <a:schemeClr val="tx2"/>
                          </a:solidFill>
                        </a:rPr>
                        <a:t>1</a:t>
                      </a:r>
                    </a:p>
                  </a:txBody>
                  <a:tcPr marT="45798" marB="45798"/>
                </a:tc>
                <a:tc>
                  <a:txBody>
                    <a:bodyPr/>
                    <a:lstStyle/>
                    <a:p>
                      <a:r>
                        <a:rPr lang="en-US" sz="1800" dirty="0">
                          <a:solidFill>
                            <a:schemeClr val="tx2"/>
                          </a:solidFill>
                        </a:rPr>
                        <a:t>1</a:t>
                      </a:r>
                    </a:p>
                  </a:txBody>
                  <a:tcPr marT="45798" marB="45798"/>
                </a:tc>
                <a:tc>
                  <a:txBody>
                    <a:bodyPr/>
                    <a:lstStyle/>
                    <a:p>
                      <a:r>
                        <a:rPr lang="en-US" sz="1800" dirty="0">
                          <a:solidFill>
                            <a:schemeClr val="tx2"/>
                          </a:solidFill>
                        </a:rPr>
                        <a:t>1</a:t>
                      </a:r>
                    </a:p>
                  </a:txBody>
                  <a:tcPr marT="45798" marB="45798"/>
                </a:tc>
                <a:tc>
                  <a:txBody>
                    <a:bodyPr/>
                    <a:lstStyle/>
                    <a:p>
                      <a:r>
                        <a:rPr lang="en-US" sz="1800" dirty="0">
                          <a:solidFill>
                            <a:srgbClr val="FF0000"/>
                          </a:solidFill>
                        </a:rPr>
                        <a:t>1</a:t>
                      </a:r>
                    </a:p>
                  </a:txBody>
                  <a:tcPr marT="45798" marB="45798"/>
                </a:tc>
                <a:tc>
                  <a:txBody>
                    <a:bodyPr/>
                    <a:lstStyle/>
                    <a:p>
                      <a:r>
                        <a:rPr lang="en-US" sz="1800" dirty="0">
                          <a:solidFill>
                            <a:srgbClr val="FF0000"/>
                          </a:solidFill>
                        </a:rPr>
                        <a:t>1</a:t>
                      </a:r>
                    </a:p>
                  </a:txBody>
                  <a:tcPr marT="45798" marB="45798"/>
                </a:tc>
                <a:tc>
                  <a:txBody>
                    <a:bodyPr/>
                    <a:lstStyle/>
                    <a:p>
                      <a:r>
                        <a:rPr lang="en-US" sz="1800" dirty="0">
                          <a:solidFill>
                            <a:srgbClr val="FF0000"/>
                          </a:solidFill>
                        </a:rPr>
                        <a:t>1</a:t>
                      </a:r>
                    </a:p>
                  </a:txBody>
                  <a:tcPr marT="45798" marB="45798"/>
                </a:tc>
                <a:tc>
                  <a:txBody>
                    <a:bodyPr/>
                    <a:lstStyle/>
                    <a:p>
                      <a:r>
                        <a:rPr lang="en-US" sz="1800" dirty="0">
                          <a:solidFill>
                            <a:srgbClr val="FF0000"/>
                          </a:solidFill>
                        </a:rPr>
                        <a:t>1</a:t>
                      </a:r>
                    </a:p>
                  </a:txBody>
                  <a:tcPr marT="45798" marB="45798"/>
                </a:tc>
                <a:tc>
                  <a:txBody>
                    <a:bodyPr/>
                    <a:lstStyle/>
                    <a:p>
                      <a:r>
                        <a:rPr lang="en-US" sz="1800" dirty="0">
                          <a:solidFill>
                            <a:schemeClr val="accent5">
                              <a:lumMod val="25000"/>
                            </a:schemeClr>
                          </a:solidFill>
                        </a:rPr>
                        <a:t>1</a:t>
                      </a:r>
                    </a:p>
                  </a:txBody>
                  <a:tcPr marT="45798" marB="45798"/>
                </a:tc>
                <a:tc>
                  <a:txBody>
                    <a:bodyPr/>
                    <a:lstStyle/>
                    <a:p>
                      <a:r>
                        <a:rPr lang="en-US" sz="1800" dirty="0">
                          <a:solidFill>
                            <a:schemeClr val="accent5">
                              <a:lumMod val="25000"/>
                            </a:schemeClr>
                          </a:solidFill>
                        </a:rPr>
                        <a:t>1</a:t>
                      </a:r>
                    </a:p>
                  </a:txBody>
                  <a:tcPr marT="45798" marB="45798"/>
                </a:tc>
                <a:tc>
                  <a:txBody>
                    <a:bodyPr/>
                    <a:lstStyle/>
                    <a:p>
                      <a:r>
                        <a:rPr lang="en-US" sz="1800" dirty="0">
                          <a:solidFill>
                            <a:schemeClr val="accent5">
                              <a:lumMod val="25000"/>
                            </a:schemeClr>
                          </a:solidFill>
                        </a:rPr>
                        <a:t>1</a:t>
                      </a:r>
                    </a:p>
                  </a:txBody>
                  <a:tcPr marT="45798" marB="45798"/>
                </a:tc>
                <a:tc>
                  <a:txBody>
                    <a:bodyPr/>
                    <a:lstStyle/>
                    <a:p>
                      <a:r>
                        <a:rPr lang="en-US" sz="1800" dirty="0">
                          <a:solidFill>
                            <a:schemeClr val="accent5">
                              <a:lumMod val="25000"/>
                            </a:schemeClr>
                          </a:solidFill>
                        </a:rPr>
                        <a:t>1</a:t>
                      </a:r>
                    </a:p>
                  </a:txBody>
                  <a:tcPr marT="45798" marB="45798"/>
                </a:tc>
                <a:extLst>
                  <a:ext uri="{0D108BD9-81ED-4DB2-BD59-A6C34878D82A}">
                    <a16:rowId xmlns:a16="http://schemas.microsoft.com/office/drawing/2014/main" val="10000"/>
                  </a:ext>
                </a:extLst>
              </a:tr>
            </a:tbl>
          </a:graphicData>
        </a:graphic>
      </p:graphicFrame>
      <p:sp>
        <p:nvSpPr>
          <p:cNvPr id="12361" name="TextBox 4"/>
          <p:cNvSpPr txBox="1">
            <a:spLocks noChangeArrowheads="1"/>
          </p:cNvSpPr>
          <p:nvPr/>
        </p:nvSpPr>
        <p:spPr bwMode="auto">
          <a:xfrm>
            <a:off x="6629400" y="5707064"/>
            <a:ext cx="2286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sz="2400">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sz="2400">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sz="2400">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sz="24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9pPr>
          </a:lstStyle>
          <a:p>
            <a:pPr eaLnBrk="1" hangingPunct="1"/>
            <a:r>
              <a:rPr lang="en-US" altLang="en-US" sz="1400" dirty="0"/>
              <a:t>Starting Address: 0000H</a:t>
            </a:r>
          </a:p>
        </p:txBody>
      </p:sp>
      <p:sp>
        <p:nvSpPr>
          <p:cNvPr id="12362" name="TextBox 7"/>
          <p:cNvSpPr txBox="1">
            <a:spLocks noChangeArrowheads="1"/>
          </p:cNvSpPr>
          <p:nvPr/>
        </p:nvSpPr>
        <p:spPr bwMode="auto">
          <a:xfrm>
            <a:off x="6553200" y="6324601"/>
            <a:ext cx="2286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sz="2400">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sz="2400">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sz="2400">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sz="24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9pPr>
          </a:lstStyle>
          <a:p>
            <a:pPr eaLnBrk="1" hangingPunct="1"/>
            <a:r>
              <a:rPr lang="en-US" altLang="en-US" sz="1400" dirty="0"/>
              <a:t>Ending Address: 7FFFH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71964"/>
            <a:ext cx="7772400" cy="609597"/>
          </a:xfrm>
        </p:spPr>
        <p:txBody>
          <a:bodyPr/>
          <a:lstStyle/>
          <a:p>
            <a:r>
              <a:rPr lang="en-US" dirty="0"/>
              <a:t>Relative Expression</a:t>
            </a:r>
          </a:p>
        </p:txBody>
      </p:sp>
      <p:sp>
        <p:nvSpPr>
          <p:cNvPr id="3" name="Content Placeholder 2"/>
          <p:cNvSpPr>
            <a:spLocks noGrp="1"/>
          </p:cNvSpPr>
          <p:nvPr>
            <p:ph idx="1"/>
          </p:nvPr>
        </p:nvSpPr>
        <p:spPr>
          <a:xfrm>
            <a:off x="327342" y="981561"/>
            <a:ext cx="8489315" cy="5661660"/>
          </a:xfrm>
        </p:spPr>
        <p:txBody>
          <a:bodyPr/>
          <a:lstStyle/>
          <a:p>
            <a:r>
              <a:rPr lang="en-US" sz="2800" dirty="0"/>
              <a:t>The expression whose value changes relative to the current location value, is called relative expression.</a:t>
            </a:r>
          </a:p>
          <a:p>
            <a:r>
              <a:rPr lang="en-US" sz="2800" dirty="0"/>
              <a:t>Example:</a:t>
            </a:r>
          </a:p>
          <a:p>
            <a:pPr lvl="1"/>
            <a:endParaRPr lang="en-US" sz="2400" dirty="0"/>
          </a:p>
          <a:p>
            <a:pPr lvl="1"/>
            <a:endParaRPr lang="en-US" sz="2400" dirty="0"/>
          </a:p>
          <a:p>
            <a:pPr lvl="1"/>
            <a:endParaRPr lang="en-US" sz="2400" dirty="0"/>
          </a:p>
          <a:p>
            <a:pPr lvl="1"/>
            <a:endParaRPr lang="en-US" sz="2400" dirty="0"/>
          </a:p>
          <a:p>
            <a:pPr marL="240094" lvl="1" indent="0">
              <a:buNone/>
            </a:pPr>
            <a:endParaRPr lang="en-US" sz="2400" dirty="0"/>
          </a:p>
          <a:p>
            <a:pPr lvl="1"/>
            <a:r>
              <a:rPr lang="en-US" sz="2400" dirty="0"/>
              <a:t>Expression with * indicates the current value is used.</a:t>
            </a:r>
          </a:p>
          <a:p>
            <a:pPr marL="0" lvl="1"/>
            <a:r>
              <a:rPr lang="en-US" sz="2400" dirty="0"/>
              <a:t>If START=0 then BUFEND has a value 0055 </a:t>
            </a:r>
          </a:p>
          <a:p>
            <a:pPr marL="0" lvl="1"/>
            <a:r>
              <a:rPr lang="en-US" sz="2400" dirty="0">
                <a:sym typeface="+mn-ea"/>
              </a:rPr>
              <a:t>If START=1000 then BUFEND has a value 1055</a:t>
            </a:r>
          </a:p>
          <a:p>
            <a:pPr marL="0" lvl="1"/>
            <a:r>
              <a:rPr lang="en-US" sz="2400" dirty="0"/>
              <a:t>Hence BUFEND is relative and therefore MAXLEN</a:t>
            </a:r>
          </a:p>
        </p:txBody>
      </p:sp>
      <p:graphicFrame>
        <p:nvGraphicFramePr>
          <p:cNvPr id="4" name="Table 3"/>
          <p:cNvGraphicFramePr/>
          <p:nvPr>
            <p:extLst>
              <p:ext uri="{D42A27DB-BD31-4B8C-83A1-F6EECF244321}">
                <p14:modId xmlns:p14="http://schemas.microsoft.com/office/powerpoint/2010/main" val="1169735839"/>
              </p:ext>
            </p:extLst>
          </p:nvPr>
        </p:nvGraphicFramePr>
        <p:xfrm>
          <a:off x="2667000" y="1905000"/>
          <a:ext cx="5839460" cy="2560320"/>
        </p:xfrm>
        <a:graphic>
          <a:graphicData uri="http://schemas.openxmlformats.org/drawingml/2006/table">
            <a:tbl>
              <a:tblPr firstRow="1" bandRow="1">
                <a:tableStyleId>{5C22544A-7EE6-4342-B048-85BDC9FD1C3A}</a:tableStyleId>
              </a:tblPr>
              <a:tblGrid>
                <a:gridCol w="1459865">
                  <a:extLst>
                    <a:ext uri="{9D8B030D-6E8A-4147-A177-3AD203B41FA5}">
                      <a16:colId xmlns:a16="http://schemas.microsoft.com/office/drawing/2014/main" val="20000"/>
                    </a:ext>
                  </a:extLst>
                </a:gridCol>
                <a:gridCol w="1459865">
                  <a:extLst>
                    <a:ext uri="{9D8B030D-6E8A-4147-A177-3AD203B41FA5}">
                      <a16:colId xmlns:a16="http://schemas.microsoft.com/office/drawing/2014/main" val="20001"/>
                    </a:ext>
                  </a:extLst>
                </a:gridCol>
                <a:gridCol w="1459865">
                  <a:extLst>
                    <a:ext uri="{9D8B030D-6E8A-4147-A177-3AD203B41FA5}">
                      <a16:colId xmlns:a16="http://schemas.microsoft.com/office/drawing/2014/main" val="20002"/>
                    </a:ext>
                  </a:extLst>
                </a:gridCol>
                <a:gridCol w="1459865">
                  <a:extLst>
                    <a:ext uri="{9D8B030D-6E8A-4147-A177-3AD203B41FA5}">
                      <a16:colId xmlns:a16="http://schemas.microsoft.com/office/drawing/2014/main" val="20003"/>
                    </a:ext>
                  </a:extLst>
                </a:gridCol>
              </a:tblGrid>
              <a:tr h="365760">
                <a:tc>
                  <a:txBody>
                    <a:bodyPr/>
                    <a:lstStyle/>
                    <a:p>
                      <a:pPr>
                        <a:buNone/>
                      </a:pPr>
                      <a:r>
                        <a:rPr lang="en-US" sz="1600">
                          <a:solidFill>
                            <a:srgbClr val="000000"/>
                          </a:solidFill>
                        </a:rPr>
                        <a:t>LOCCTR</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dirty="0">
                          <a:solidFill>
                            <a:srgbClr val="000000"/>
                          </a:solidFill>
                        </a:rPr>
                        <a:t>Label</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000000"/>
                          </a:solidFill>
                        </a:rPr>
                        <a:t>Mnemonic</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000000"/>
                          </a:solidFill>
                        </a:rPr>
                        <a:t>Operand</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0"/>
                  </a:ext>
                </a:extLst>
              </a:tr>
              <a:tr h="365760">
                <a:tc>
                  <a:txBody>
                    <a:bodyPr/>
                    <a:lstStyle/>
                    <a:p>
                      <a:pPr>
                        <a:buNone/>
                      </a:pPr>
                      <a:endParaRPr lang="en-US" sz="1600">
                        <a:solidFill>
                          <a:srgbClr val="FF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COPY</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START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1"/>
                  </a:ext>
                </a:extLst>
              </a:tr>
              <a:tr h="365760">
                <a:tc>
                  <a:txBody>
                    <a:bodyPr/>
                    <a:lstStyle/>
                    <a:p>
                      <a:pPr>
                        <a:buNone/>
                      </a:pPr>
                      <a:r>
                        <a:rPr lang="en-US" sz="1600">
                          <a:solidFill>
                            <a:srgbClr val="FF0000"/>
                          </a:solidFill>
                        </a:rPr>
                        <a:t>0000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endParaRPr lang="en-US" sz="1600">
                        <a:solidFill>
                          <a:srgbClr val="FF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endParaRPr lang="en-US" sz="1600" dirty="0">
                        <a:solidFill>
                          <a:srgbClr val="FF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2"/>
                  </a:ext>
                </a:extLst>
              </a:tr>
              <a:tr h="365760">
                <a:tc>
                  <a:txBody>
                    <a:bodyPr/>
                    <a:lstStyle/>
                    <a:p>
                      <a:pPr>
                        <a:buNone/>
                      </a:pPr>
                      <a:r>
                        <a:rPr lang="en-US" sz="1600">
                          <a:solidFill>
                            <a:srgbClr val="FF0000"/>
                          </a:solidFill>
                        </a:rPr>
                        <a: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endParaRPr lang="en-US" sz="1600">
                        <a:solidFill>
                          <a:srgbClr val="FF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endParaRPr lang="en-US" sz="1600">
                        <a:solidFill>
                          <a:srgbClr val="FF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3"/>
                  </a:ext>
                </a:extLst>
              </a:tr>
              <a:tr h="365760">
                <a:tc>
                  <a:txBody>
                    <a:bodyPr/>
                    <a:lstStyle/>
                    <a:p>
                      <a:pPr>
                        <a:buNone/>
                      </a:pPr>
                      <a:r>
                        <a:rPr lang="en-US" sz="1600">
                          <a:solidFill>
                            <a:srgbClr val="FF0000"/>
                          </a:solidFill>
                        </a:rPr>
                        <a:t>0050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BUFFER</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RESB</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05</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4"/>
                  </a:ext>
                </a:extLst>
              </a:tr>
              <a:tr h="365760">
                <a:tc>
                  <a:txBody>
                    <a:bodyPr/>
                    <a:lstStyle/>
                    <a:p>
                      <a:pPr>
                        <a:buNone/>
                      </a:pPr>
                      <a:r>
                        <a:rPr lang="en-US" sz="1600">
                          <a:solidFill>
                            <a:srgbClr val="FF0000"/>
                          </a:solidFill>
                        </a:rPr>
                        <a:t>0055</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BUFEND</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EQU</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5"/>
                  </a:ext>
                </a:extLst>
              </a:tr>
              <a:tr h="365760">
                <a:tc>
                  <a:txBody>
                    <a:bodyPr/>
                    <a:lstStyle/>
                    <a:p>
                      <a:pPr>
                        <a:buNone/>
                      </a:pPr>
                      <a:endParaRPr lang="en-US" sz="1600">
                        <a:solidFill>
                          <a:srgbClr val="FF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MAXLEN</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a:solidFill>
                            <a:srgbClr val="FF0000"/>
                          </a:solidFill>
                        </a:rPr>
                        <a:t>EQU</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en-US" sz="1600" dirty="0">
                          <a:solidFill>
                            <a:srgbClr val="FF0000"/>
                          </a:solidFill>
                        </a:rPr>
                        <a:t>BUFEND</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147320" y="520065"/>
            <a:ext cx="8928100" cy="1143000"/>
          </a:xfrm>
        </p:spPr>
        <p:txBody>
          <a:bodyPr vert="horz" wrap="square" lIns="91440" tIns="45720" rIns="91440" bIns="45720" rtlCol="0" anchor="b">
            <a:normAutofit/>
          </a:bodyPr>
          <a:lstStyle/>
          <a:p>
            <a:pPr>
              <a:buNone/>
            </a:pPr>
            <a:r>
              <a:rPr lang="en-US" altLang="x-none" dirty="0"/>
              <a:t>Restriction of Relative Expressions</a:t>
            </a:r>
          </a:p>
        </p:txBody>
      </p:sp>
      <p:sp>
        <p:nvSpPr>
          <p:cNvPr id="90115" name="Content Placeholder 2" descr="Rectangle: Click to edit Master text styles&#10;Second level&#10;Third level&#10;Fourth level&#10;Fifth level"/>
          <p:cNvSpPr>
            <a:spLocks noGrp="1"/>
          </p:cNvSpPr>
          <p:nvPr>
            <p:ph idx="1"/>
          </p:nvPr>
        </p:nvSpPr>
        <p:spPr/>
        <p:txBody>
          <a:bodyPr vert="horz" wrap="square" lIns="91440" tIns="45720" rIns="91440" bIns="45720" rtlCol="0" anchor="t">
            <a:normAutofit/>
          </a:bodyPr>
          <a:lstStyle/>
          <a:p>
            <a:r>
              <a:rPr lang="en-US" altLang="x-none" dirty="0"/>
              <a:t>No relative terms may enter into a multiplication or division operation</a:t>
            </a:r>
          </a:p>
          <a:p>
            <a:r>
              <a:rPr lang="en-US" altLang="x-none" dirty="0"/>
              <a:t> Expressions that do not meet the conditions of either “absolute” or “relative” should be flagged as errors.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vert="horz" wrap="square" lIns="91440" tIns="45720" rIns="91440" bIns="45720" rtlCol="0" anchor="b">
            <a:normAutofit/>
          </a:bodyPr>
          <a:lstStyle/>
          <a:p>
            <a:pPr>
              <a:buNone/>
            </a:pPr>
            <a:r>
              <a:rPr lang="en-US" altLang="x-none" dirty="0"/>
              <a:t>Handling Relative Symbols in SYMTAB</a:t>
            </a:r>
          </a:p>
        </p:txBody>
      </p:sp>
      <p:pic>
        <p:nvPicPr>
          <p:cNvPr id="91139"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990603" y="1905000"/>
            <a:ext cx="6716713" cy="41148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Program Block</a:t>
            </a:r>
          </a:p>
        </p:txBody>
      </p:sp>
      <p:sp>
        <p:nvSpPr>
          <p:cNvPr id="3" name="Content Placeholder 2"/>
          <p:cNvSpPr>
            <a:spLocks noGrp="1"/>
          </p:cNvSpPr>
          <p:nvPr>
            <p:ph idx="1"/>
          </p:nvPr>
        </p:nvSpPr>
        <p:spPr/>
        <p:txBody>
          <a:bodyPr>
            <a:normAutofit fontScale="92500" lnSpcReduction="10000"/>
          </a:bodyPr>
          <a:lstStyle/>
          <a:p>
            <a:pPr algn="just"/>
            <a:r>
              <a:rPr lang="en-US"/>
              <a:t>Program Block is a method of allowing the machine instructions and data appear in the object program in different order than the order in which the corresponding instructions are specified in the source program.</a:t>
            </a:r>
          </a:p>
          <a:p>
            <a:pPr algn="just"/>
            <a:r>
              <a:rPr lang="en-US"/>
              <a:t>Program Blocks allows more flexibility to the source program and object program.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vert="horz" wrap="square" lIns="91440" tIns="45720" rIns="91440" bIns="45720" rtlCol="0" anchor="b">
            <a:normAutofit/>
          </a:bodyPr>
          <a:lstStyle/>
          <a:p>
            <a:pPr>
              <a:buNone/>
            </a:pPr>
            <a:r>
              <a:rPr lang="en-US" altLang="x-none" dirty="0"/>
              <a:t>Program Blocks</a:t>
            </a:r>
          </a:p>
        </p:txBody>
      </p:sp>
      <p:pic>
        <p:nvPicPr>
          <p:cNvPr id="93187"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914403" y="1828800"/>
            <a:ext cx="7007225" cy="41148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vert="horz" wrap="square" lIns="91440" tIns="45720" rIns="91440" bIns="45720" rtlCol="0" anchor="b">
            <a:normAutofit/>
          </a:bodyPr>
          <a:lstStyle/>
          <a:p>
            <a:pPr>
              <a:buNone/>
            </a:pPr>
            <a:r>
              <a:rPr lang="en-US" altLang="x-none" dirty="0"/>
              <a:t>Program blocks</a:t>
            </a:r>
          </a:p>
        </p:txBody>
      </p:sp>
      <p:pic>
        <p:nvPicPr>
          <p:cNvPr id="94211" name="Picture 2" descr="Rectangle: Click to edit Master text styles&#10;Second level&#10;Third level&#10;Fourth level&#10;Fifth level"/>
          <p:cNvPicPr>
            <a:picLocks noGrp="1" noChangeAspect="1"/>
          </p:cNvPicPr>
          <p:nvPr>
            <p:ph idx="1"/>
          </p:nvPr>
        </p:nvPicPr>
        <p:blipFill>
          <a:blip r:embed="rId3"/>
          <a:srcRect/>
          <a:stretch>
            <a:fillRect/>
          </a:stretch>
        </p:blipFill>
        <p:spPr>
          <a:xfrm>
            <a:off x="838200" y="2143125"/>
            <a:ext cx="7772400" cy="409575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22300" y="457200"/>
            <a:ext cx="7772400" cy="685797"/>
          </a:xfrm>
        </p:spPr>
        <p:txBody>
          <a:bodyPr/>
          <a:lstStyle/>
          <a:p>
            <a:pPr eaLnBrk="1" hangingPunct="1"/>
            <a:r>
              <a:rPr lang="en-US" altLang="en-US" dirty="0"/>
              <a:t>SIC machine architecture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66515431"/>
              </p:ext>
            </p:extLst>
          </p:nvPr>
        </p:nvGraphicFramePr>
        <p:xfrm>
          <a:off x="873125" y="1899856"/>
          <a:ext cx="7804150" cy="2484434"/>
        </p:xfrm>
        <a:graphic>
          <a:graphicData uri="http://schemas.openxmlformats.org/drawingml/2006/table">
            <a:tbl>
              <a:tblPr firstRow="1" firstCol="1" lastRow="1" lastCol="1" bandRow="1" bandCol="1">
                <a:tableStyleId>{0660B408-B3CF-4A94-85FC-2B1E0A45F4A2}</a:tableStyleId>
              </a:tblPr>
              <a:tblGrid>
                <a:gridCol w="1297582">
                  <a:extLst>
                    <a:ext uri="{9D8B030D-6E8A-4147-A177-3AD203B41FA5}">
                      <a16:colId xmlns:a16="http://schemas.microsoft.com/office/drawing/2014/main" val="20000"/>
                    </a:ext>
                  </a:extLst>
                </a:gridCol>
                <a:gridCol w="1192078">
                  <a:extLst>
                    <a:ext uri="{9D8B030D-6E8A-4147-A177-3AD203B41FA5}">
                      <a16:colId xmlns:a16="http://schemas.microsoft.com/office/drawing/2014/main" val="20001"/>
                    </a:ext>
                  </a:extLst>
                </a:gridCol>
                <a:gridCol w="5314490">
                  <a:extLst>
                    <a:ext uri="{9D8B030D-6E8A-4147-A177-3AD203B41FA5}">
                      <a16:colId xmlns:a16="http://schemas.microsoft.com/office/drawing/2014/main" val="20002"/>
                    </a:ext>
                  </a:extLst>
                </a:gridCol>
              </a:tblGrid>
              <a:tr h="283557">
                <a:tc>
                  <a:txBody>
                    <a:bodyPr/>
                    <a:lstStyle/>
                    <a:p>
                      <a:pPr marL="91440" marR="0" algn="ctr">
                        <a:lnSpc>
                          <a:spcPts val="1795"/>
                        </a:lnSpc>
                        <a:spcBef>
                          <a:spcPts val="0"/>
                        </a:spcBef>
                        <a:spcAft>
                          <a:spcPts val="0"/>
                        </a:spcAft>
                      </a:pPr>
                      <a:r>
                        <a:rPr lang="en-US" sz="1600" dirty="0">
                          <a:solidFill>
                            <a:schemeClr val="tx1"/>
                          </a:solidFill>
                          <a:effectLst/>
                        </a:rPr>
                        <a:t>Mnemonic</a:t>
                      </a:r>
                      <a:endParaRPr lang="en-US" sz="1100" dirty="0">
                        <a:solidFill>
                          <a:schemeClr val="tx1"/>
                        </a:solidFill>
                        <a:effectLst/>
                        <a:latin typeface="Arial"/>
                        <a:ea typeface="Arial"/>
                        <a:cs typeface="Times New Roman"/>
                      </a:endParaRPr>
                    </a:p>
                  </a:txBody>
                  <a:tcPr marL="0" marR="0" marT="0" marB="0" anchor="ctr"/>
                </a:tc>
                <a:tc>
                  <a:txBody>
                    <a:bodyPr/>
                    <a:lstStyle/>
                    <a:p>
                      <a:pPr marL="91440" marR="0" algn="ctr" defTabSz="914400" rtl="0" eaLnBrk="1" latinLnBrk="0" hangingPunct="1">
                        <a:lnSpc>
                          <a:spcPts val="1740"/>
                        </a:lnSpc>
                        <a:spcBef>
                          <a:spcPts val="385"/>
                        </a:spcBef>
                        <a:spcAft>
                          <a:spcPts val="0"/>
                        </a:spcAft>
                      </a:pPr>
                      <a:r>
                        <a:rPr lang="en-US" sz="1400" b="1" kern="1200" dirty="0">
                          <a:solidFill>
                            <a:schemeClr val="tx1"/>
                          </a:solidFill>
                          <a:effectLst/>
                        </a:rPr>
                        <a:t>Number</a:t>
                      </a:r>
                      <a:endParaRPr lang="en-US" sz="1400" b="1" kern="1200" dirty="0">
                        <a:solidFill>
                          <a:schemeClr val="tx1"/>
                        </a:solidFill>
                        <a:effectLst/>
                        <a:latin typeface="Arial"/>
                        <a:ea typeface="Arial"/>
                        <a:cs typeface="Times New Roman"/>
                      </a:endParaRPr>
                    </a:p>
                  </a:txBody>
                  <a:tcPr marL="0" marR="0" marT="0" marB="0" anchor="ctr"/>
                </a:tc>
                <a:tc>
                  <a:txBody>
                    <a:bodyPr/>
                    <a:lstStyle/>
                    <a:p>
                      <a:pPr marL="224790" marR="0">
                        <a:lnSpc>
                          <a:spcPts val="1795"/>
                        </a:lnSpc>
                        <a:spcBef>
                          <a:spcPts val="0"/>
                        </a:spcBef>
                        <a:spcAft>
                          <a:spcPts val="0"/>
                        </a:spcAft>
                      </a:pPr>
                      <a:r>
                        <a:rPr lang="en-US" sz="1600">
                          <a:solidFill>
                            <a:schemeClr val="tx1"/>
                          </a:solidFill>
                          <a:effectLst/>
                        </a:rPr>
                        <a:t>Special use</a:t>
                      </a:r>
                      <a:endParaRPr lang="en-US" sz="1100">
                        <a:solidFill>
                          <a:schemeClr val="tx1"/>
                        </a:solidFill>
                        <a:effectLst/>
                        <a:latin typeface="Arial"/>
                        <a:ea typeface="Arial"/>
                        <a:cs typeface="Times New Roman"/>
                      </a:endParaRPr>
                    </a:p>
                  </a:txBody>
                  <a:tcPr marL="0" marR="0" marT="0" marB="0"/>
                </a:tc>
                <a:extLst>
                  <a:ext uri="{0D108BD9-81ED-4DB2-BD59-A6C34878D82A}">
                    <a16:rowId xmlns:a16="http://schemas.microsoft.com/office/drawing/2014/main" val="10000"/>
                  </a:ext>
                </a:extLst>
              </a:tr>
              <a:tr h="360891">
                <a:tc>
                  <a:txBody>
                    <a:bodyPr/>
                    <a:lstStyle/>
                    <a:p>
                      <a:pPr marL="91440" marR="0" algn="ctr">
                        <a:spcBef>
                          <a:spcPts val="330"/>
                        </a:spcBef>
                        <a:spcAft>
                          <a:spcPts val="0"/>
                        </a:spcAft>
                      </a:pPr>
                      <a:r>
                        <a:rPr lang="en-US" sz="1600" dirty="0">
                          <a:solidFill>
                            <a:schemeClr val="tx1"/>
                          </a:solidFill>
                          <a:effectLst/>
                        </a:rPr>
                        <a:t>A</a:t>
                      </a:r>
                      <a:endParaRPr lang="en-US" sz="1100" dirty="0">
                        <a:solidFill>
                          <a:schemeClr val="tx1"/>
                        </a:solidFill>
                        <a:effectLst/>
                        <a:latin typeface="Arial"/>
                        <a:ea typeface="Arial"/>
                        <a:cs typeface="Times New Roman"/>
                      </a:endParaRPr>
                    </a:p>
                  </a:txBody>
                  <a:tcPr marL="0" marR="0" marT="0" marB="0" anchor="ctr"/>
                </a:tc>
                <a:tc>
                  <a:txBody>
                    <a:bodyPr/>
                    <a:lstStyle/>
                    <a:p>
                      <a:pPr marL="91440" marR="0" algn="ctr" defTabSz="914400" rtl="0" eaLnBrk="1" latinLnBrk="0" hangingPunct="1">
                        <a:lnSpc>
                          <a:spcPts val="1740"/>
                        </a:lnSpc>
                        <a:spcBef>
                          <a:spcPts val="385"/>
                        </a:spcBef>
                        <a:spcAft>
                          <a:spcPts val="0"/>
                        </a:spcAft>
                      </a:pPr>
                      <a:r>
                        <a:rPr lang="en-US" sz="1400" b="1" kern="1200" dirty="0">
                          <a:solidFill>
                            <a:schemeClr val="tx1"/>
                          </a:solidFill>
                          <a:effectLst/>
                        </a:rPr>
                        <a:t>0</a:t>
                      </a:r>
                      <a:endParaRPr lang="en-US" sz="1400" b="1" kern="1200" dirty="0">
                        <a:solidFill>
                          <a:schemeClr val="tx1"/>
                        </a:solidFill>
                        <a:effectLst/>
                        <a:latin typeface="Arial"/>
                        <a:ea typeface="Arial"/>
                        <a:cs typeface="Times New Roman"/>
                      </a:endParaRPr>
                    </a:p>
                  </a:txBody>
                  <a:tcPr marL="0" marR="0" marT="0" marB="0" anchor="ctr"/>
                </a:tc>
                <a:tc>
                  <a:txBody>
                    <a:bodyPr/>
                    <a:lstStyle/>
                    <a:p>
                      <a:pPr marL="224790" marR="0">
                        <a:spcBef>
                          <a:spcPts val="330"/>
                        </a:spcBef>
                        <a:spcAft>
                          <a:spcPts val="0"/>
                        </a:spcAft>
                      </a:pPr>
                      <a:r>
                        <a:rPr lang="en-US" sz="1600" dirty="0">
                          <a:solidFill>
                            <a:schemeClr val="tx1"/>
                          </a:solidFill>
                          <a:effectLst/>
                        </a:rPr>
                        <a:t>Accumulator; </a:t>
                      </a:r>
                      <a:r>
                        <a:rPr lang="en-US" sz="1100" b="1" kern="1200" dirty="0">
                          <a:solidFill>
                            <a:schemeClr val="tx1"/>
                          </a:solidFill>
                          <a:effectLst/>
                        </a:rPr>
                        <a:t>used for arithmetic operations</a:t>
                      </a:r>
                      <a:endParaRPr lang="en-US" sz="1100" b="1" kern="1200" dirty="0">
                        <a:solidFill>
                          <a:schemeClr val="tx1"/>
                        </a:solidFill>
                        <a:effectLst/>
                        <a:latin typeface="Arial"/>
                        <a:ea typeface="Arial"/>
                        <a:cs typeface="Times New Roman"/>
                      </a:endParaRPr>
                    </a:p>
                  </a:txBody>
                  <a:tcPr marL="0" marR="0" marT="0" marB="0"/>
                </a:tc>
                <a:extLst>
                  <a:ext uri="{0D108BD9-81ED-4DB2-BD59-A6C34878D82A}">
                    <a16:rowId xmlns:a16="http://schemas.microsoft.com/office/drawing/2014/main" val="10001"/>
                  </a:ext>
                </a:extLst>
              </a:tr>
              <a:tr h="365768">
                <a:tc>
                  <a:txBody>
                    <a:bodyPr/>
                    <a:lstStyle/>
                    <a:p>
                      <a:pPr marL="91440" marR="0" algn="ctr">
                        <a:spcBef>
                          <a:spcPts val="375"/>
                        </a:spcBef>
                        <a:spcAft>
                          <a:spcPts val="0"/>
                        </a:spcAft>
                      </a:pPr>
                      <a:r>
                        <a:rPr lang="en-US" sz="1600" dirty="0">
                          <a:solidFill>
                            <a:schemeClr val="tx1"/>
                          </a:solidFill>
                          <a:effectLst/>
                        </a:rPr>
                        <a:t>X</a:t>
                      </a:r>
                      <a:endParaRPr lang="en-US" sz="1100" dirty="0">
                        <a:solidFill>
                          <a:schemeClr val="tx1"/>
                        </a:solidFill>
                        <a:effectLst/>
                        <a:latin typeface="Arial"/>
                        <a:ea typeface="Arial"/>
                        <a:cs typeface="Times New Roman"/>
                      </a:endParaRPr>
                    </a:p>
                  </a:txBody>
                  <a:tcPr marL="0" marR="0" marT="0" marB="0" anchor="ctr"/>
                </a:tc>
                <a:tc>
                  <a:txBody>
                    <a:bodyPr/>
                    <a:lstStyle/>
                    <a:p>
                      <a:pPr marL="91440" marR="0" algn="ctr" defTabSz="914400" rtl="0" eaLnBrk="1" latinLnBrk="0" hangingPunct="1">
                        <a:lnSpc>
                          <a:spcPts val="1740"/>
                        </a:lnSpc>
                        <a:spcBef>
                          <a:spcPts val="385"/>
                        </a:spcBef>
                        <a:spcAft>
                          <a:spcPts val="0"/>
                        </a:spcAft>
                      </a:pPr>
                      <a:r>
                        <a:rPr lang="en-US" sz="1400" b="1" kern="1200" dirty="0">
                          <a:solidFill>
                            <a:schemeClr val="tx1"/>
                          </a:solidFill>
                          <a:effectLst/>
                        </a:rPr>
                        <a:t>1</a:t>
                      </a:r>
                      <a:endParaRPr lang="en-US" sz="1400" b="1" kern="1200" dirty="0">
                        <a:solidFill>
                          <a:schemeClr val="tx1"/>
                        </a:solidFill>
                        <a:effectLst/>
                        <a:latin typeface="Arial"/>
                        <a:ea typeface="Arial"/>
                        <a:cs typeface="Times New Roman"/>
                      </a:endParaRPr>
                    </a:p>
                  </a:txBody>
                  <a:tcPr marL="0" marR="0" marT="0" marB="0" anchor="ctr"/>
                </a:tc>
                <a:tc>
                  <a:txBody>
                    <a:bodyPr/>
                    <a:lstStyle/>
                    <a:p>
                      <a:pPr marL="224790" marR="0">
                        <a:spcBef>
                          <a:spcPts val="375"/>
                        </a:spcBef>
                        <a:spcAft>
                          <a:spcPts val="0"/>
                        </a:spcAft>
                      </a:pPr>
                      <a:r>
                        <a:rPr lang="en-US" sz="1600" dirty="0">
                          <a:solidFill>
                            <a:schemeClr val="tx1"/>
                          </a:solidFill>
                          <a:effectLst/>
                        </a:rPr>
                        <a:t>Index register; </a:t>
                      </a:r>
                      <a:r>
                        <a:rPr lang="en-US" sz="1100" b="1" kern="1200" dirty="0">
                          <a:solidFill>
                            <a:schemeClr val="tx1"/>
                          </a:solidFill>
                          <a:effectLst/>
                        </a:rPr>
                        <a:t>used for addressing</a:t>
                      </a:r>
                      <a:endParaRPr lang="en-US" sz="1100" b="1" kern="1200" dirty="0">
                        <a:solidFill>
                          <a:schemeClr val="tx1"/>
                        </a:solidFill>
                        <a:effectLst/>
                        <a:latin typeface="Arial"/>
                        <a:ea typeface="Arial"/>
                        <a:cs typeface="Times New Roman"/>
                      </a:endParaRPr>
                    </a:p>
                  </a:txBody>
                  <a:tcPr marL="0" marR="0" marT="0" marB="0"/>
                </a:tc>
                <a:extLst>
                  <a:ext uri="{0D108BD9-81ED-4DB2-BD59-A6C34878D82A}">
                    <a16:rowId xmlns:a16="http://schemas.microsoft.com/office/drawing/2014/main" val="10002"/>
                  </a:ext>
                </a:extLst>
              </a:tr>
              <a:tr h="473130">
                <a:tc>
                  <a:txBody>
                    <a:bodyPr/>
                    <a:lstStyle/>
                    <a:p>
                      <a:pPr marL="91440" marR="0" algn="ctr">
                        <a:lnSpc>
                          <a:spcPts val="1740"/>
                        </a:lnSpc>
                        <a:spcBef>
                          <a:spcPts val="385"/>
                        </a:spcBef>
                        <a:spcAft>
                          <a:spcPts val="0"/>
                        </a:spcAft>
                      </a:pPr>
                      <a:r>
                        <a:rPr lang="en-US" sz="1600" dirty="0">
                          <a:solidFill>
                            <a:schemeClr val="tx1"/>
                          </a:solidFill>
                          <a:effectLst/>
                        </a:rPr>
                        <a:t>L</a:t>
                      </a:r>
                      <a:endParaRPr lang="en-US" sz="1100" dirty="0">
                        <a:solidFill>
                          <a:schemeClr val="tx1"/>
                        </a:solidFill>
                        <a:effectLst/>
                        <a:latin typeface="Arial"/>
                        <a:ea typeface="Arial"/>
                        <a:cs typeface="Times New Roman"/>
                      </a:endParaRPr>
                    </a:p>
                  </a:txBody>
                  <a:tcPr marL="0" marR="0" marT="0" marB="0" anchor="ctr"/>
                </a:tc>
                <a:tc>
                  <a:txBody>
                    <a:bodyPr/>
                    <a:lstStyle/>
                    <a:p>
                      <a:pPr marL="91440" marR="0" algn="ctr" defTabSz="914400" rtl="0" eaLnBrk="1" latinLnBrk="0" hangingPunct="1">
                        <a:lnSpc>
                          <a:spcPts val="1740"/>
                        </a:lnSpc>
                        <a:spcBef>
                          <a:spcPts val="385"/>
                        </a:spcBef>
                        <a:spcAft>
                          <a:spcPts val="0"/>
                        </a:spcAft>
                      </a:pPr>
                      <a:r>
                        <a:rPr lang="en-US" sz="1400" b="1" kern="1200" dirty="0">
                          <a:solidFill>
                            <a:schemeClr val="tx1"/>
                          </a:solidFill>
                          <a:effectLst/>
                        </a:rPr>
                        <a:t>2</a:t>
                      </a:r>
                      <a:endParaRPr lang="en-US" sz="1400" b="1" kern="1200" dirty="0">
                        <a:solidFill>
                          <a:schemeClr val="tx1"/>
                        </a:solidFill>
                        <a:effectLst/>
                        <a:latin typeface="Arial"/>
                        <a:ea typeface="Arial"/>
                        <a:cs typeface="Times New Roman"/>
                      </a:endParaRPr>
                    </a:p>
                  </a:txBody>
                  <a:tcPr marL="0" marR="0" marT="0" marB="0" anchor="ctr"/>
                </a:tc>
                <a:tc>
                  <a:txBody>
                    <a:bodyPr/>
                    <a:lstStyle/>
                    <a:p>
                      <a:pPr marL="224790" marR="0">
                        <a:lnSpc>
                          <a:spcPts val="1765"/>
                        </a:lnSpc>
                        <a:spcBef>
                          <a:spcPts val="365"/>
                        </a:spcBef>
                        <a:spcAft>
                          <a:spcPts val="0"/>
                        </a:spcAft>
                      </a:pPr>
                      <a:r>
                        <a:rPr lang="en-US" sz="1600" dirty="0">
                          <a:solidFill>
                            <a:schemeClr val="tx1"/>
                          </a:solidFill>
                          <a:effectLst/>
                        </a:rPr>
                        <a:t>Linkage register; </a:t>
                      </a:r>
                      <a:r>
                        <a:rPr lang="en-US" sz="1100" b="1" kern="1200" dirty="0">
                          <a:solidFill>
                            <a:schemeClr val="tx1"/>
                          </a:solidFill>
                          <a:effectLst/>
                        </a:rPr>
                        <a:t>the Jump to Subroutine (JSUB)  </a:t>
                      </a:r>
                      <a:r>
                        <a:rPr lang="en-US" sz="1100" dirty="0">
                          <a:solidFill>
                            <a:schemeClr val="tx1"/>
                          </a:solidFill>
                          <a:effectLst/>
                        </a:rPr>
                        <a:t>Instruction Stores the return address in this register</a:t>
                      </a:r>
                      <a:endParaRPr lang="en-US" sz="1100" dirty="0">
                        <a:solidFill>
                          <a:schemeClr val="tx1"/>
                        </a:solidFill>
                        <a:effectLst/>
                        <a:latin typeface="Arial"/>
                        <a:ea typeface="Arial"/>
                        <a:cs typeface="Times New Roman"/>
                      </a:endParaRPr>
                    </a:p>
                  </a:txBody>
                  <a:tcPr marL="0" marR="0" marT="0" marB="0"/>
                </a:tc>
                <a:extLst>
                  <a:ext uri="{0D108BD9-81ED-4DB2-BD59-A6C34878D82A}">
                    <a16:rowId xmlns:a16="http://schemas.microsoft.com/office/drawing/2014/main" val="10003"/>
                  </a:ext>
                </a:extLst>
              </a:tr>
              <a:tr h="527958">
                <a:tc>
                  <a:txBody>
                    <a:bodyPr/>
                    <a:lstStyle/>
                    <a:p>
                      <a:pPr marL="91440" marR="0" algn="ctr" defTabSz="914400" rtl="0" eaLnBrk="1" latinLnBrk="0" hangingPunct="1">
                        <a:lnSpc>
                          <a:spcPts val="1740"/>
                        </a:lnSpc>
                        <a:spcBef>
                          <a:spcPts val="330"/>
                        </a:spcBef>
                        <a:spcAft>
                          <a:spcPts val="0"/>
                        </a:spcAft>
                      </a:pPr>
                      <a:r>
                        <a:rPr lang="en-US" sz="1600" b="1" kern="1200" dirty="0">
                          <a:solidFill>
                            <a:schemeClr val="tx1"/>
                          </a:solidFill>
                          <a:effectLst/>
                        </a:rPr>
                        <a:t>PC</a:t>
                      </a:r>
                      <a:endParaRPr lang="en-US" sz="1600" b="1" kern="1200" dirty="0">
                        <a:solidFill>
                          <a:schemeClr val="tx1"/>
                        </a:solidFill>
                        <a:effectLst/>
                        <a:latin typeface="+mn-lt"/>
                        <a:ea typeface="+mn-ea"/>
                        <a:cs typeface="+mn-cs"/>
                      </a:endParaRPr>
                    </a:p>
                  </a:txBody>
                  <a:tcPr marL="0" marR="0" marT="0" marB="0" anchor="ctr"/>
                </a:tc>
                <a:tc>
                  <a:txBody>
                    <a:bodyPr/>
                    <a:lstStyle/>
                    <a:p>
                      <a:pPr marL="91440" marR="0" algn="ctr" defTabSz="914400" rtl="0" eaLnBrk="1" latinLnBrk="0" hangingPunct="1">
                        <a:lnSpc>
                          <a:spcPts val="1740"/>
                        </a:lnSpc>
                        <a:spcBef>
                          <a:spcPts val="385"/>
                        </a:spcBef>
                        <a:spcAft>
                          <a:spcPts val="0"/>
                        </a:spcAft>
                      </a:pPr>
                      <a:r>
                        <a:rPr lang="en-US" sz="1400" b="1" kern="1200" dirty="0">
                          <a:solidFill>
                            <a:schemeClr val="tx1"/>
                          </a:solidFill>
                          <a:effectLst/>
                        </a:rPr>
                        <a:t>8</a:t>
                      </a:r>
                      <a:endParaRPr lang="en-US" sz="1400" b="1" kern="1200" dirty="0">
                        <a:solidFill>
                          <a:schemeClr val="tx1"/>
                        </a:solidFill>
                        <a:effectLst/>
                        <a:latin typeface="Arial"/>
                        <a:ea typeface="Arial"/>
                        <a:cs typeface="Times New Roman"/>
                      </a:endParaRPr>
                    </a:p>
                  </a:txBody>
                  <a:tcPr marL="0" marR="0" marT="0" marB="0" anchor="ctr"/>
                </a:tc>
                <a:tc>
                  <a:txBody>
                    <a:bodyPr/>
                    <a:lstStyle/>
                    <a:p>
                      <a:pPr marL="224790" marR="0">
                        <a:lnSpc>
                          <a:spcPts val="1765"/>
                        </a:lnSpc>
                        <a:spcBef>
                          <a:spcPts val="365"/>
                        </a:spcBef>
                        <a:spcAft>
                          <a:spcPts val="0"/>
                        </a:spcAft>
                      </a:pPr>
                      <a:r>
                        <a:rPr lang="en-US" sz="1600" b="1" kern="1200" dirty="0">
                          <a:solidFill>
                            <a:schemeClr val="tx1"/>
                          </a:solidFill>
                          <a:effectLst/>
                        </a:rPr>
                        <a:t>Program Counter</a:t>
                      </a:r>
                      <a:r>
                        <a:rPr lang="en-US" sz="1100" dirty="0">
                          <a:solidFill>
                            <a:schemeClr val="tx1"/>
                          </a:solidFill>
                          <a:effectLst/>
                        </a:rPr>
                        <a:t>; Contains the address of the next instruction to be fetched for execution</a:t>
                      </a:r>
                      <a:endParaRPr lang="en-US" sz="1100" dirty="0">
                        <a:solidFill>
                          <a:schemeClr val="tx1"/>
                        </a:solidFill>
                        <a:effectLst/>
                        <a:latin typeface="Arial"/>
                        <a:ea typeface="Arial"/>
                        <a:cs typeface="Times New Roman"/>
                      </a:endParaRPr>
                    </a:p>
                  </a:txBody>
                  <a:tcPr marL="0" marR="0" marT="0" marB="0"/>
                </a:tc>
                <a:extLst>
                  <a:ext uri="{0D108BD9-81ED-4DB2-BD59-A6C34878D82A}">
                    <a16:rowId xmlns:a16="http://schemas.microsoft.com/office/drawing/2014/main" val="10004"/>
                  </a:ext>
                </a:extLst>
              </a:tr>
              <a:tr h="473130">
                <a:tc>
                  <a:txBody>
                    <a:bodyPr/>
                    <a:lstStyle/>
                    <a:p>
                      <a:pPr marL="91440" marR="0" algn="ctr" defTabSz="914400" rtl="0" eaLnBrk="1" latinLnBrk="0" hangingPunct="1">
                        <a:lnSpc>
                          <a:spcPts val="1740"/>
                        </a:lnSpc>
                        <a:spcBef>
                          <a:spcPts val="330"/>
                        </a:spcBef>
                        <a:spcAft>
                          <a:spcPts val="0"/>
                        </a:spcAft>
                      </a:pPr>
                      <a:r>
                        <a:rPr lang="en-US" sz="1600" b="1" kern="1200" dirty="0">
                          <a:solidFill>
                            <a:schemeClr val="tx1"/>
                          </a:solidFill>
                          <a:effectLst/>
                        </a:rPr>
                        <a:t>SW</a:t>
                      </a:r>
                      <a:endParaRPr lang="en-US" sz="1600" b="1" kern="1200" dirty="0">
                        <a:solidFill>
                          <a:schemeClr val="tx1"/>
                        </a:solidFill>
                        <a:effectLst/>
                        <a:latin typeface="+mn-lt"/>
                        <a:ea typeface="+mn-ea"/>
                        <a:cs typeface="+mn-cs"/>
                      </a:endParaRPr>
                    </a:p>
                  </a:txBody>
                  <a:tcPr marL="0" marR="0" marT="0" marB="0" anchor="ctr"/>
                </a:tc>
                <a:tc>
                  <a:txBody>
                    <a:bodyPr/>
                    <a:lstStyle/>
                    <a:p>
                      <a:pPr marL="91440" marR="0" algn="ctr" defTabSz="914400" rtl="0" eaLnBrk="1" latinLnBrk="0" hangingPunct="1">
                        <a:lnSpc>
                          <a:spcPts val="1740"/>
                        </a:lnSpc>
                        <a:spcBef>
                          <a:spcPts val="385"/>
                        </a:spcBef>
                        <a:spcAft>
                          <a:spcPts val="0"/>
                        </a:spcAft>
                      </a:pPr>
                      <a:r>
                        <a:rPr lang="en-US" sz="1400" b="1" kern="1200" dirty="0">
                          <a:solidFill>
                            <a:schemeClr val="tx1"/>
                          </a:solidFill>
                          <a:effectLst/>
                        </a:rPr>
                        <a:t>9</a:t>
                      </a:r>
                      <a:endParaRPr lang="en-US" sz="1400" b="1" kern="1200" dirty="0">
                        <a:solidFill>
                          <a:schemeClr val="tx1"/>
                        </a:solidFill>
                        <a:effectLst/>
                        <a:latin typeface="Arial"/>
                        <a:ea typeface="Arial"/>
                        <a:cs typeface="Times New Roman"/>
                      </a:endParaRPr>
                    </a:p>
                  </a:txBody>
                  <a:tcPr marL="0" marR="0" marT="0" marB="0" anchor="ctr"/>
                </a:tc>
                <a:tc>
                  <a:txBody>
                    <a:bodyPr/>
                    <a:lstStyle/>
                    <a:p>
                      <a:pPr marL="224790" marR="0">
                        <a:lnSpc>
                          <a:spcPts val="1765"/>
                        </a:lnSpc>
                        <a:spcBef>
                          <a:spcPts val="365"/>
                        </a:spcBef>
                        <a:spcAft>
                          <a:spcPts val="0"/>
                        </a:spcAft>
                      </a:pPr>
                      <a:r>
                        <a:rPr lang="en-US" sz="1600" b="1" kern="1200" dirty="0">
                          <a:solidFill>
                            <a:schemeClr val="tx1"/>
                          </a:solidFill>
                          <a:effectLst/>
                        </a:rPr>
                        <a:t>Status Word</a:t>
                      </a:r>
                      <a:r>
                        <a:rPr lang="en-US" sz="1100" dirty="0">
                          <a:solidFill>
                            <a:schemeClr val="tx1"/>
                          </a:solidFill>
                          <a:effectLst/>
                        </a:rPr>
                        <a:t>; contains the variety of information, including Condition Code CC</a:t>
                      </a:r>
                      <a:endParaRPr lang="en-US" sz="1100" dirty="0">
                        <a:solidFill>
                          <a:schemeClr val="tx1"/>
                        </a:solidFill>
                        <a:effectLst/>
                        <a:latin typeface="Arial"/>
                        <a:ea typeface="Arial"/>
                        <a:cs typeface="Times New Roman"/>
                      </a:endParaRPr>
                    </a:p>
                  </a:txBody>
                  <a:tcPr marL="0" marR="0" marT="0" marB="0"/>
                </a:tc>
                <a:extLst>
                  <a:ext uri="{0D108BD9-81ED-4DB2-BD59-A6C34878D82A}">
                    <a16:rowId xmlns:a16="http://schemas.microsoft.com/office/drawing/2014/main" val="722655430"/>
                  </a:ext>
                </a:extLst>
              </a:tr>
            </a:tbl>
          </a:graphicData>
        </a:graphic>
      </p:graphicFrame>
      <p:grpSp>
        <p:nvGrpSpPr>
          <p:cNvPr id="13345" name="Group 5"/>
          <p:cNvGrpSpPr>
            <a:grpSpLocks/>
          </p:cNvGrpSpPr>
          <p:nvPr/>
        </p:nvGrpSpPr>
        <p:grpSpPr bwMode="auto">
          <a:xfrm>
            <a:off x="923925" y="1707870"/>
            <a:ext cx="7702550" cy="25400"/>
            <a:chOff x="0" y="0"/>
            <a:chExt cx="12130" cy="39"/>
          </a:xfrm>
        </p:grpSpPr>
        <p:cxnSp>
          <p:nvCxnSpPr>
            <p:cNvPr id="13348" name="Line 17"/>
            <p:cNvCxnSpPr>
              <a:cxnSpLocks noChangeShapeType="1"/>
            </p:cNvCxnSpPr>
            <p:nvPr/>
          </p:nvCxnSpPr>
          <p:spPr bwMode="auto">
            <a:xfrm>
              <a:off x="0" y="19"/>
              <a:ext cx="12130" cy="0"/>
            </a:xfrm>
            <a:prstGeom prst="line">
              <a:avLst/>
            </a:prstGeom>
            <a:noFill/>
            <a:ln w="24384">
              <a:solidFill>
                <a:srgbClr val="000000"/>
              </a:solidFill>
              <a:round/>
              <a:headEnd/>
              <a:tailEnd/>
            </a:ln>
            <a:extLst>
              <a:ext uri="{909E8E84-426E-40DD-AFC4-6F175D3DCCD1}">
                <a14:hiddenFill xmlns:a14="http://schemas.microsoft.com/office/drawing/2010/main">
                  <a:noFill/>
                </a14:hiddenFill>
              </a:ext>
            </a:extLst>
          </p:spPr>
        </p:cxnSp>
      </p:grpSp>
      <p:sp>
        <p:nvSpPr>
          <p:cNvPr id="13346" name="Rectangle 4"/>
          <p:cNvSpPr>
            <a:spLocks noChangeArrowheads="1"/>
          </p:cNvSpPr>
          <p:nvPr/>
        </p:nvSpPr>
        <p:spPr bwMode="auto">
          <a:xfrm>
            <a:off x="542925" y="4550160"/>
            <a:ext cx="813435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tabLst>
                <a:tab pos="1020763" algn="l"/>
              </a:tabLst>
              <a:defRPr kumimoji="1" sz="2400">
                <a:solidFill>
                  <a:schemeClr val="tx1"/>
                </a:solidFill>
                <a:latin typeface="Tahoma" panose="020B0604030504040204" pitchFamily="34" charset="0"/>
                <a:ea typeface="新細明體" panose="02020500000000000000" pitchFamily="18" charset="-120"/>
              </a:defRPr>
            </a:lvl1pPr>
            <a:lvl2pPr marL="742950" indent="-285750" eaLnBrk="0" hangingPunct="0">
              <a:tabLst>
                <a:tab pos="1020763" algn="l"/>
              </a:tabLst>
              <a:defRPr kumimoji="1" sz="2400">
                <a:solidFill>
                  <a:schemeClr val="tx1"/>
                </a:solidFill>
                <a:latin typeface="Tahoma" panose="020B0604030504040204" pitchFamily="34" charset="0"/>
                <a:ea typeface="新細明體" panose="02020500000000000000" pitchFamily="18" charset="-120"/>
              </a:defRPr>
            </a:lvl2pPr>
            <a:lvl3pPr marL="1143000" indent="-228600" eaLnBrk="0" hangingPunct="0">
              <a:tabLst>
                <a:tab pos="1020763" algn="l"/>
              </a:tabLst>
              <a:defRPr kumimoji="1" sz="2400">
                <a:solidFill>
                  <a:schemeClr val="tx1"/>
                </a:solidFill>
                <a:latin typeface="Tahoma" panose="020B0604030504040204" pitchFamily="34" charset="0"/>
                <a:ea typeface="新細明體" panose="02020500000000000000" pitchFamily="18" charset="-120"/>
              </a:defRPr>
            </a:lvl3pPr>
            <a:lvl4pPr marL="1600200" indent="-228600" eaLnBrk="0" hangingPunct="0">
              <a:tabLst>
                <a:tab pos="1020763" algn="l"/>
              </a:tabLst>
              <a:defRPr kumimoji="1" sz="2400">
                <a:solidFill>
                  <a:schemeClr val="tx1"/>
                </a:solidFill>
                <a:latin typeface="Tahoma" panose="020B0604030504040204" pitchFamily="34" charset="0"/>
                <a:ea typeface="新細明體" panose="02020500000000000000" pitchFamily="18" charset="-120"/>
              </a:defRPr>
            </a:lvl4pPr>
            <a:lvl5pPr marL="2057400" indent="-228600" eaLnBrk="0" hangingPunct="0">
              <a:tabLst>
                <a:tab pos="1020763" algn="l"/>
              </a:tabLst>
              <a:defRPr kumimoji="1" sz="24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tabLst>
                <a:tab pos="1020763" algn="l"/>
              </a:tabLst>
              <a:defRPr kumimoji="1" sz="24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tabLst>
                <a:tab pos="1020763" algn="l"/>
              </a:tabLst>
              <a:defRPr kumimoji="1" sz="24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tabLst>
                <a:tab pos="1020763" algn="l"/>
              </a:tabLst>
              <a:defRPr kumimoji="1" sz="24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tabLst>
                <a:tab pos="1020763" algn="l"/>
              </a:tabLst>
              <a:defRPr kumimoji="1" sz="2400">
                <a:solidFill>
                  <a:schemeClr val="tx1"/>
                </a:solidFill>
                <a:latin typeface="Tahoma" panose="020B0604030504040204" pitchFamily="34" charset="0"/>
                <a:ea typeface="新細明體" panose="02020500000000000000" pitchFamily="18" charset="-120"/>
              </a:defRPr>
            </a:lvl9pPr>
          </a:lstStyle>
          <a:p>
            <a:pPr eaLnBrk="1" hangingPunct="1">
              <a:buFontTx/>
              <a:buChar char="•"/>
            </a:pPr>
            <a:r>
              <a:rPr lang="en-US" altLang="zh-TW" dirty="0">
                <a:latin typeface="Arial" panose="020B0604020202020204" pitchFamily="34" charset="0"/>
                <a:cs typeface="Arial" panose="020B0604020202020204" pitchFamily="34" charset="0"/>
              </a:rPr>
              <a:t>SIC does not have any </a:t>
            </a:r>
            <a:r>
              <a:rPr lang="en-US" altLang="zh-TW" u="sng" dirty="0">
                <a:latin typeface="Arial" panose="020B0604020202020204" pitchFamily="34" charset="0"/>
                <a:cs typeface="Arial" panose="020B0604020202020204" pitchFamily="34" charset="0"/>
              </a:rPr>
              <a:t>stack</a:t>
            </a:r>
            <a:r>
              <a:rPr lang="en-US" altLang="zh-TW" dirty="0">
                <a:latin typeface="Arial" panose="020B0604020202020204" pitchFamily="34" charset="0"/>
                <a:cs typeface="Arial" panose="020B0604020202020204" pitchFamily="34" charset="0"/>
              </a:rPr>
              <a:t>. It uses the linkage register to store the return address.</a:t>
            </a:r>
          </a:p>
          <a:p>
            <a:pPr eaLnBrk="1" hangingPunct="1">
              <a:buFontTx/>
              <a:buChar char="•"/>
            </a:pPr>
            <a:endParaRPr lang="en-US" altLang="zh-TW" sz="800" dirty="0"/>
          </a:p>
          <a:p>
            <a:pPr>
              <a:buFontTx/>
              <a:buChar char="•"/>
            </a:pPr>
            <a:r>
              <a:rPr lang="en-US" altLang="zh-TW" dirty="0">
                <a:latin typeface="Arial" panose="020B0604020202020204" pitchFamily="34" charset="0"/>
                <a:cs typeface="Arial" panose="020B0604020202020204" pitchFamily="34" charset="0"/>
              </a:rPr>
              <a:t>It is difficult to write the recursive program. A programmer has to maintain memory for return addresses when he write more than one layer of function call.</a:t>
            </a:r>
            <a:endParaRPr lang="en-US" altLang="zh-TW" sz="3200" dirty="0">
              <a:latin typeface="Times New Roman" panose="02020603050405020304" pitchFamily="18" charset="0"/>
            </a:endParaRPr>
          </a:p>
        </p:txBody>
      </p:sp>
      <p:sp>
        <p:nvSpPr>
          <p:cNvPr id="13347" name="Rectangle 8"/>
          <p:cNvSpPr>
            <a:spLocks noChangeArrowheads="1"/>
          </p:cNvSpPr>
          <p:nvPr/>
        </p:nvSpPr>
        <p:spPr bwMode="auto">
          <a:xfrm>
            <a:off x="1040606" y="1194452"/>
            <a:ext cx="7062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292350" algn="r"/>
              </a:tabLst>
              <a:defRPr kumimoji="1" sz="2400">
                <a:solidFill>
                  <a:schemeClr val="tx1"/>
                </a:solidFill>
                <a:latin typeface="Tahoma" panose="020B0604030504040204" pitchFamily="34" charset="0"/>
                <a:ea typeface="新細明體" panose="02020500000000000000" pitchFamily="18" charset="-120"/>
              </a:defRPr>
            </a:lvl1pPr>
            <a:lvl2pPr marL="742950" indent="-285750" eaLnBrk="0" hangingPunct="0">
              <a:tabLst>
                <a:tab pos="2292350" algn="r"/>
              </a:tabLst>
              <a:defRPr kumimoji="1" sz="2400">
                <a:solidFill>
                  <a:schemeClr val="tx1"/>
                </a:solidFill>
                <a:latin typeface="Tahoma" panose="020B0604030504040204" pitchFamily="34" charset="0"/>
                <a:ea typeface="新細明體" panose="02020500000000000000" pitchFamily="18" charset="-120"/>
              </a:defRPr>
            </a:lvl2pPr>
            <a:lvl3pPr marL="1143000" indent="-228600" eaLnBrk="0" hangingPunct="0">
              <a:tabLst>
                <a:tab pos="2292350" algn="r"/>
              </a:tabLst>
              <a:defRPr kumimoji="1" sz="2400">
                <a:solidFill>
                  <a:schemeClr val="tx1"/>
                </a:solidFill>
                <a:latin typeface="Tahoma" panose="020B0604030504040204" pitchFamily="34" charset="0"/>
                <a:ea typeface="新細明體" panose="02020500000000000000" pitchFamily="18" charset="-120"/>
              </a:defRPr>
            </a:lvl3pPr>
            <a:lvl4pPr marL="1600200" indent="-228600" eaLnBrk="0" hangingPunct="0">
              <a:tabLst>
                <a:tab pos="2292350" algn="r"/>
              </a:tabLst>
              <a:defRPr kumimoji="1" sz="2400">
                <a:solidFill>
                  <a:schemeClr val="tx1"/>
                </a:solidFill>
                <a:latin typeface="Tahoma" panose="020B0604030504040204" pitchFamily="34" charset="0"/>
                <a:ea typeface="新細明體" panose="02020500000000000000" pitchFamily="18" charset="-120"/>
              </a:defRPr>
            </a:lvl4pPr>
            <a:lvl5pPr marL="2057400" indent="-228600" eaLnBrk="0" hangingPunct="0">
              <a:tabLst>
                <a:tab pos="2292350" algn="r"/>
              </a:tabLst>
              <a:defRPr kumimoji="1" sz="24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tabLst>
                <a:tab pos="2292350" algn="r"/>
              </a:tabLst>
              <a:defRPr kumimoji="1" sz="24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tabLst>
                <a:tab pos="2292350" algn="r"/>
              </a:tabLst>
              <a:defRPr kumimoji="1" sz="24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tabLst>
                <a:tab pos="2292350" algn="r"/>
              </a:tabLst>
              <a:defRPr kumimoji="1" sz="24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tabLst>
                <a:tab pos="2292350" algn="r"/>
              </a:tabLst>
              <a:defRPr kumimoji="1" sz="2400">
                <a:solidFill>
                  <a:schemeClr val="tx1"/>
                </a:solidFill>
                <a:latin typeface="Tahoma" panose="020B0604030504040204" pitchFamily="34" charset="0"/>
                <a:ea typeface="新細明體" panose="02020500000000000000" pitchFamily="18" charset="-120"/>
              </a:defRPr>
            </a:lvl9pPr>
          </a:lstStyle>
          <a:p>
            <a:pPr eaLnBrk="1" hangingPunct="1"/>
            <a:r>
              <a:rPr lang="en-US" altLang="zh-TW" dirty="0">
                <a:solidFill>
                  <a:srgbClr val="40458C"/>
                </a:solidFill>
                <a:latin typeface="Arial" panose="020B0604020202020204" pitchFamily="34" charset="0"/>
                <a:cs typeface="Arial" panose="020B0604020202020204" pitchFamily="34" charset="0"/>
              </a:rPr>
              <a:t>Registers (5 registers / each 24-bits)</a:t>
            </a:r>
            <a:endParaRPr lang="en-US" altLang="zh-TW" dirty="0">
              <a:solidFill>
                <a:srgbClr val="40458C"/>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descr="Rectangle: Click to edit Master text styles&#10;Second level&#10;Third level&#10;Fourth level&#10;Fifth level"/>
          <p:cNvSpPr>
            <a:spLocks noGrp="1"/>
          </p:cNvSpPr>
          <p:nvPr>
            <p:ph idx="1"/>
          </p:nvPr>
        </p:nvSpPr>
        <p:spPr>
          <a:xfrm>
            <a:off x="762000" y="1524000"/>
            <a:ext cx="7772400" cy="4419600"/>
          </a:xfrm>
        </p:spPr>
        <p:txBody>
          <a:bodyPr/>
          <a:lstStyle/>
          <a:p>
            <a:pPr lvl="1" eaLnBrk="1" hangingPunct="1"/>
            <a:r>
              <a:rPr lang="en-US" altLang="en-US" dirty="0"/>
              <a:t>Data formats</a:t>
            </a:r>
            <a:endParaRPr lang="en-US" altLang="en-US" sz="1100" dirty="0"/>
          </a:p>
          <a:p>
            <a:pPr lvl="2" eaLnBrk="1" hangingPunct="1"/>
            <a:r>
              <a:rPr lang="en-US" altLang="en-US" dirty="0"/>
              <a:t>Characters</a:t>
            </a:r>
            <a:endParaRPr lang="en-US" altLang="en-US" sz="1100" dirty="0"/>
          </a:p>
          <a:p>
            <a:pPr lvl="3" eaLnBrk="1" hangingPunct="1"/>
            <a:r>
              <a:rPr lang="en-US" altLang="en-US" dirty="0"/>
              <a:t>8-bit ASCII codes</a:t>
            </a:r>
            <a:endParaRPr lang="en-US" altLang="en-US" sz="1100" dirty="0"/>
          </a:p>
          <a:p>
            <a:pPr lvl="2" eaLnBrk="1" hangingPunct="1"/>
            <a:r>
              <a:rPr lang="en-US" altLang="en-US" dirty="0"/>
              <a:t>Integers</a:t>
            </a:r>
            <a:endParaRPr lang="en-US" altLang="en-US" sz="1100" dirty="0"/>
          </a:p>
          <a:p>
            <a:pPr lvl="3" eaLnBrk="1" hangingPunct="1"/>
            <a:r>
              <a:rPr lang="en-US" altLang="en-US" dirty="0"/>
              <a:t>24-bit binary numbers</a:t>
            </a:r>
            <a:endParaRPr lang="en-US" altLang="en-US" sz="1100" dirty="0"/>
          </a:p>
          <a:p>
            <a:pPr lvl="3" eaLnBrk="1" hangingPunct="1"/>
            <a:r>
              <a:rPr lang="en-US" altLang="en-US" dirty="0"/>
              <a:t>2’s complement for negative values</a:t>
            </a:r>
            <a:endParaRPr lang="en-US" altLang="en-US" sz="1100" dirty="0"/>
          </a:p>
          <a:p>
            <a:pPr marL="1828800" lvl="4" indent="0">
              <a:buNone/>
            </a:pPr>
            <a:endParaRPr lang="en-US" altLang="en-US" sz="1400" dirty="0"/>
          </a:p>
          <a:p>
            <a:pPr lvl="2" eaLnBrk="1" hangingPunct="1"/>
            <a:r>
              <a:rPr lang="en-US" altLang="en-US" b="1" dirty="0"/>
              <a:t>No floating-point numbers (exist in SIC/XE)</a:t>
            </a:r>
          </a:p>
          <a:p>
            <a:pPr eaLnBrk="1" hangingPunct="1"/>
            <a:endParaRPr lang="en-US" altLang="en-US" dirty="0"/>
          </a:p>
        </p:txBody>
      </p:sp>
      <p:sp>
        <p:nvSpPr>
          <p:cNvPr id="14339" name="Title 1"/>
          <p:cNvSpPr>
            <a:spLocks noGrp="1"/>
          </p:cNvSpPr>
          <p:nvPr>
            <p:ph type="title"/>
          </p:nvPr>
        </p:nvSpPr>
        <p:spPr/>
        <p:txBody>
          <a:bodyPr/>
          <a:lstStyle/>
          <a:p>
            <a:pPr eaLnBrk="1" hangingPunct="1"/>
            <a:r>
              <a:rPr lang="en-US" altLang="en-US"/>
              <a:t>SIC machine architecture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71949" y="1257300"/>
            <a:ext cx="7400102" cy="4000500"/>
          </a:xfrm>
          <a:noFill/>
        </p:spPr>
      </p:pic>
      <p:sp>
        <p:nvSpPr>
          <p:cNvPr id="15363" name="Title 1"/>
          <p:cNvSpPr>
            <a:spLocks noGrp="1"/>
          </p:cNvSpPr>
          <p:nvPr>
            <p:ph type="title"/>
          </p:nvPr>
        </p:nvSpPr>
        <p:spPr/>
        <p:txBody>
          <a:bodyPr/>
          <a:lstStyle/>
          <a:p>
            <a:pPr eaLnBrk="1" hangingPunct="1"/>
            <a:r>
              <a:rPr lang="en-US" altLang="en-US"/>
              <a:t>SIC machine architecture</a:t>
            </a:r>
          </a:p>
        </p:txBody>
      </p:sp>
      <p:sp>
        <p:nvSpPr>
          <p:cNvPr id="4" name="Google Shape;298;p25">
            <a:extLst>
              <a:ext uri="{FF2B5EF4-FFF2-40B4-BE49-F238E27FC236}">
                <a16:creationId xmlns:a16="http://schemas.microsoft.com/office/drawing/2014/main" id="{A3DA56B1-998B-4F2E-8F08-FDDABC70AC23}"/>
              </a:ext>
            </a:extLst>
          </p:cNvPr>
          <p:cNvSpPr txBox="1"/>
          <p:nvPr/>
        </p:nvSpPr>
        <p:spPr>
          <a:xfrm>
            <a:off x="890717" y="5295102"/>
            <a:ext cx="3048000"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Tahoma"/>
                <a:ea typeface="Tahoma"/>
                <a:cs typeface="Tahoma"/>
                <a:sym typeface="Tahoma"/>
              </a:rPr>
              <a:t>Direct Addressing:	</a:t>
            </a:r>
            <a:r>
              <a:rPr lang="en-US" sz="1400" dirty="0">
                <a:solidFill>
                  <a:schemeClr val="dk1"/>
                </a:solidFill>
                <a:latin typeface="Tahoma"/>
                <a:ea typeface="Tahoma"/>
                <a:cs typeface="Tahoma"/>
                <a:sym typeface="Tahoma"/>
              </a:rPr>
              <a:t>	   </a:t>
            </a:r>
            <a:endParaRPr sz="1400" dirty="0">
              <a:solidFill>
                <a:schemeClr val="dk1"/>
              </a:solidFill>
              <a:latin typeface="Tahoma"/>
              <a:ea typeface="Tahoma"/>
              <a:cs typeface="Tahoma"/>
              <a:sym typeface="Tahoma"/>
            </a:endParaRPr>
          </a:p>
          <a:p>
            <a:pPr marL="0" marR="0" lvl="0" indent="0" algn="l" rtl="0">
              <a:spcBef>
                <a:spcPts val="0"/>
              </a:spcBef>
              <a:spcAft>
                <a:spcPts val="0"/>
              </a:spcAft>
              <a:buNone/>
            </a:pPr>
            <a:r>
              <a:rPr lang="en-US" sz="1400" dirty="0">
                <a:solidFill>
                  <a:srgbClr val="000000"/>
                </a:solidFill>
                <a:latin typeface="Tahoma"/>
                <a:ea typeface="Tahoma"/>
                <a:cs typeface="Tahoma"/>
                <a:sym typeface="Tahoma"/>
              </a:rPr>
              <a:t>ALPHA      WORD  X’112233’ </a:t>
            </a:r>
            <a:endParaRPr sz="1400" dirty="0">
              <a:solidFill>
                <a:srgbClr val="000000"/>
              </a:solidFill>
              <a:latin typeface="Tahoma"/>
              <a:ea typeface="Tahoma"/>
              <a:cs typeface="Tahoma"/>
              <a:sym typeface="Tahoma"/>
            </a:endParaRPr>
          </a:p>
          <a:p>
            <a:pPr marL="0" marR="0" lvl="0" indent="0" algn="l" rtl="0">
              <a:spcBef>
                <a:spcPts val="0"/>
              </a:spcBef>
              <a:spcAft>
                <a:spcPts val="0"/>
              </a:spcAft>
              <a:buNone/>
            </a:pPr>
            <a:r>
              <a:rPr lang="en-US" sz="1400" dirty="0">
                <a:solidFill>
                  <a:srgbClr val="000000"/>
                </a:solidFill>
                <a:latin typeface="Tahoma"/>
                <a:ea typeface="Tahoma"/>
                <a:cs typeface="Tahoma"/>
                <a:sym typeface="Tahoma"/>
              </a:rPr>
              <a:t>	……..</a:t>
            </a:r>
            <a:endParaRPr sz="1400" dirty="0">
              <a:solidFill>
                <a:srgbClr val="000000"/>
              </a:solidFill>
              <a:latin typeface="Tahoma"/>
              <a:ea typeface="Tahoma"/>
              <a:cs typeface="Tahoma"/>
              <a:sym typeface="Tahoma"/>
            </a:endParaRPr>
          </a:p>
          <a:p>
            <a:pPr marL="0" marR="0" lvl="0" indent="0" algn="l" rtl="0">
              <a:spcBef>
                <a:spcPts val="0"/>
              </a:spcBef>
              <a:spcAft>
                <a:spcPts val="0"/>
              </a:spcAft>
              <a:buNone/>
            </a:pPr>
            <a:r>
              <a:rPr lang="en-US" sz="1400" dirty="0">
                <a:solidFill>
                  <a:srgbClr val="000000"/>
                </a:solidFill>
                <a:latin typeface="Tahoma"/>
                <a:ea typeface="Tahoma"/>
                <a:cs typeface="Tahoma"/>
                <a:sym typeface="Tahoma"/>
              </a:rPr>
              <a:t>	……..</a:t>
            </a:r>
            <a:endParaRPr sz="1400" dirty="0">
              <a:solidFill>
                <a:srgbClr val="000000"/>
              </a:solidFill>
              <a:latin typeface="Tahoma"/>
              <a:ea typeface="Tahoma"/>
              <a:cs typeface="Tahoma"/>
              <a:sym typeface="Tahoma"/>
            </a:endParaRPr>
          </a:p>
          <a:p>
            <a:pPr marL="0" marR="0" lvl="0" indent="0" algn="l" rtl="0">
              <a:spcBef>
                <a:spcPts val="0"/>
              </a:spcBef>
              <a:spcAft>
                <a:spcPts val="0"/>
              </a:spcAft>
              <a:buNone/>
            </a:pPr>
            <a:r>
              <a:rPr lang="en-US" sz="1400" dirty="0">
                <a:solidFill>
                  <a:srgbClr val="000000"/>
                </a:solidFill>
                <a:latin typeface="Tahoma"/>
                <a:ea typeface="Tahoma"/>
                <a:cs typeface="Tahoma"/>
                <a:sym typeface="Tahoma"/>
              </a:rPr>
              <a:t>	LDA	APLH</a:t>
            </a:r>
            <a:r>
              <a:rPr lang="en-US" sz="1400" dirty="0">
                <a:solidFill>
                  <a:schemeClr val="dk1"/>
                </a:solidFill>
                <a:latin typeface="Tahoma"/>
                <a:ea typeface="Tahoma"/>
                <a:cs typeface="Tahoma"/>
                <a:sym typeface="Tahoma"/>
              </a:rPr>
              <a:t>A</a:t>
            </a:r>
            <a:endParaRPr sz="1400" dirty="0">
              <a:solidFill>
                <a:schemeClr val="dk1"/>
              </a:solidFill>
              <a:latin typeface="Tahoma"/>
              <a:ea typeface="Tahoma"/>
              <a:cs typeface="Tahoma"/>
              <a:sym typeface="Tahoma"/>
            </a:endParaRPr>
          </a:p>
        </p:txBody>
      </p:sp>
      <p:sp>
        <p:nvSpPr>
          <p:cNvPr id="5" name="Google Shape;299;p25">
            <a:extLst>
              <a:ext uri="{FF2B5EF4-FFF2-40B4-BE49-F238E27FC236}">
                <a16:creationId xmlns:a16="http://schemas.microsoft.com/office/drawing/2014/main" id="{20E3E0FF-8A03-472A-BCBF-388AF0E37C5F}"/>
              </a:ext>
            </a:extLst>
          </p:cNvPr>
          <p:cNvSpPr txBox="1"/>
          <p:nvPr/>
        </p:nvSpPr>
        <p:spPr>
          <a:xfrm>
            <a:off x="5181600" y="5298850"/>
            <a:ext cx="3505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ahoma"/>
                <a:ea typeface="Tahoma"/>
                <a:cs typeface="Tahoma"/>
                <a:sym typeface="Tahoma"/>
              </a:rPr>
              <a:t>Indirect Addressing</a:t>
            </a:r>
            <a:r>
              <a:rPr lang="en-US" sz="1600" dirty="0">
                <a:solidFill>
                  <a:schemeClr val="dk1"/>
                </a:solidFill>
                <a:latin typeface="Tahoma"/>
                <a:ea typeface="Tahoma"/>
                <a:cs typeface="Tahoma"/>
                <a:sym typeface="Tahoma"/>
              </a:rPr>
              <a:t>:</a:t>
            </a:r>
            <a:endParaRPr sz="1600" dirty="0">
              <a:solidFill>
                <a:schemeClr val="dk1"/>
              </a:solidFill>
              <a:latin typeface="Tahoma"/>
              <a:ea typeface="Tahoma"/>
              <a:cs typeface="Tahoma"/>
              <a:sym typeface="Tahoma"/>
            </a:endParaRPr>
          </a:p>
          <a:p>
            <a:pPr marL="0" marR="0" lvl="0" indent="0" algn="l" rtl="0">
              <a:spcBef>
                <a:spcPts val="0"/>
              </a:spcBef>
              <a:spcAft>
                <a:spcPts val="0"/>
              </a:spcAft>
              <a:buNone/>
            </a:pPr>
            <a:r>
              <a:rPr lang="en-US" sz="1400" dirty="0">
                <a:solidFill>
                  <a:srgbClr val="000000"/>
                </a:solidFill>
                <a:latin typeface="Tahoma"/>
                <a:ea typeface="Tahoma"/>
                <a:cs typeface="Tahoma"/>
                <a:sym typeface="Tahoma"/>
              </a:rPr>
              <a:t>ALPHA      WORD  X’112233’ </a:t>
            </a:r>
            <a:endParaRPr sz="1400" dirty="0">
              <a:solidFill>
                <a:srgbClr val="000000"/>
              </a:solidFill>
              <a:latin typeface="Tahoma"/>
              <a:ea typeface="Tahoma"/>
              <a:cs typeface="Tahoma"/>
              <a:sym typeface="Tahoma"/>
            </a:endParaRPr>
          </a:p>
          <a:p>
            <a:pPr marL="0" marR="0" lvl="0" indent="0" algn="l" rtl="0">
              <a:spcBef>
                <a:spcPts val="0"/>
              </a:spcBef>
              <a:spcAft>
                <a:spcPts val="0"/>
              </a:spcAft>
              <a:buNone/>
            </a:pPr>
            <a:r>
              <a:rPr lang="en-US" sz="1400" dirty="0">
                <a:solidFill>
                  <a:srgbClr val="000000"/>
                </a:solidFill>
                <a:latin typeface="Tahoma"/>
                <a:ea typeface="Tahoma"/>
                <a:cs typeface="Tahoma"/>
                <a:sym typeface="Tahoma"/>
              </a:rPr>
              <a:t>	……..</a:t>
            </a:r>
            <a:endParaRPr sz="1400" dirty="0">
              <a:solidFill>
                <a:srgbClr val="000000"/>
              </a:solidFill>
              <a:latin typeface="Tahoma"/>
              <a:ea typeface="Tahoma"/>
              <a:cs typeface="Tahoma"/>
              <a:sym typeface="Tahoma"/>
            </a:endParaRPr>
          </a:p>
          <a:p>
            <a:pPr marL="0" marR="0" lvl="0" indent="0" algn="l" rtl="0">
              <a:spcBef>
                <a:spcPts val="0"/>
              </a:spcBef>
              <a:spcAft>
                <a:spcPts val="0"/>
              </a:spcAft>
              <a:buNone/>
            </a:pPr>
            <a:r>
              <a:rPr lang="en-US" sz="1400" dirty="0">
                <a:solidFill>
                  <a:srgbClr val="000000"/>
                </a:solidFill>
                <a:latin typeface="Tahoma"/>
                <a:ea typeface="Tahoma"/>
                <a:cs typeface="Tahoma"/>
                <a:sym typeface="Tahoma"/>
              </a:rPr>
              <a:t>	……..</a:t>
            </a:r>
            <a:endParaRPr sz="1400" dirty="0">
              <a:solidFill>
                <a:srgbClr val="000000"/>
              </a:solidFill>
              <a:latin typeface="Tahoma"/>
              <a:ea typeface="Tahoma"/>
              <a:cs typeface="Tahoma"/>
              <a:sym typeface="Tahoma"/>
            </a:endParaRPr>
          </a:p>
          <a:p>
            <a:pPr marL="0" marR="0" lvl="0" indent="0" algn="l" rtl="0">
              <a:spcBef>
                <a:spcPts val="0"/>
              </a:spcBef>
              <a:spcAft>
                <a:spcPts val="0"/>
              </a:spcAft>
              <a:buNone/>
            </a:pPr>
            <a:r>
              <a:rPr lang="en-US" sz="1400" dirty="0">
                <a:solidFill>
                  <a:srgbClr val="000000"/>
                </a:solidFill>
                <a:latin typeface="Tahoma"/>
                <a:ea typeface="Tahoma"/>
                <a:cs typeface="Tahoma"/>
                <a:sym typeface="Tahoma"/>
              </a:rPr>
              <a:t>	LDA	APLHA, X</a:t>
            </a:r>
            <a:endParaRPr sz="1600" dirty="0">
              <a:solidFill>
                <a:srgbClr val="00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09600" y="280449"/>
            <a:ext cx="7772400" cy="574613"/>
          </a:xfrm>
        </p:spPr>
        <p:txBody>
          <a:bodyPr/>
          <a:lstStyle/>
          <a:p>
            <a:pPr eaLnBrk="1" hangingPunct="1"/>
            <a:r>
              <a:rPr lang="en-US" altLang="en-US" dirty="0"/>
              <a:t>SIC machine architecture</a:t>
            </a:r>
          </a:p>
        </p:txBody>
      </p:sp>
      <p:graphicFrame>
        <p:nvGraphicFramePr>
          <p:cNvPr id="5" name="Table 4"/>
          <p:cNvGraphicFramePr>
            <a:graphicFrameLocks noGrp="1"/>
          </p:cNvGraphicFramePr>
          <p:nvPr>
            <p:extLst>
              <p:ext uri="{D42A27DB-BD31-4B8C-83A1-F6EECF244321}">
                <p14:modId xmlns:p14="http://schemas.microsoft.com/office/powerpoint/2010/main" val="117437613"/>
              </p:ext>
            </p:extLst>
          </p:nvPr>
        </p:nvGraphicFramePr>
        <p:xfrm>
          <a:off x="152400" y="855062"/>
          <a:ext cx="8839200" cy="5142237"/>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3581400">
                  <a:extLst>
                    <a:ext uri="{9D8B030D-6E8A-4147-A177-3AD203B41FA5}">
                      <a16:colId xmlns:a16="http://schemas.microsoft.com/office/drawing/2014/main" val="20002"/>
                    </a:ext>
                  </a:extLst>
                </a:gridCol>
              </a:tblGrid>
              <a:tr h="550276">
                <a:tc>
                  <a:txBody>
                    <a:bodyPr/>
                    <a:lstStyle/>
                    <a:p>
                      <a:pPr marL="0" algn="ctr" defTabSz="914400" rtl="0" eaLnBrk="1" latinLnBrk="0" hangingPunct="1"/>
                      <a:r>
                        <a:rPr lang="en-US" sz="1800" b="1" kern="1200" dirty="0">
                          <a:solidFill>
                            <a:schemeClr val="dk1"/>
                          </a:solidFill>
                          <a:latin typeface="+mn-lt"/>
                          <a:ea typeface="+mn-ea"/>
                          <a:cs typeface="+mn-cs"/>
                        </a:rPr>
                        <a:t>Instruction</a:t>
                      </a:r>
                    </a:p>
                  </a:txBody>
                  <a:tcPr marT="45715" marB="45715">
                    <a:solidFill>
                      <a:schemeClr val="accent5"/>
                    </a:solidFill>
                  </a:tcPr>
                </a:tc>
                <a:tc>
                  <a:txBody>
                    <a:bodyPr/>
                    <a:lstStyle/>
                    <a:p>
                      <a:pPr marL="0" algn="ctr" defTabSz="914400" rtl="0" eaLnBrk="1" latinLnBrk="0" hangingPunct="1"/>
                      <a:r>
                        <a:rPr lang="en-US" sz="1800" b="1" kern="1200" dirty="0">
                          <a:solidFill>
                            <a:schemeClr val="dk1"/>
                          </a:solidFill>
                          <a:latin typeface="+mn-lt"/>
                          <a:ea typeface="+mn-ea"/>
                          <a:cs typeface="+mn-cs"/>
                        </a:rPr>
                        <a:t>Example</a:t>
                      </a:r>
                    </a:p>
                  </a:txBody>
                  <a:tcPr marT="45715" marB="45715">
                    <a:solidFill>
                      <a:schemeClr val="accent5"/>
                    </a:solidFill>
                  </a:tcPr>
                </a:tc>
                <a:tc>
                  <a:txBody>
                    <a:bodyPr/>
                    <a:lstStyle/>
                    <a:p>
                      <a:pPr marL="0" algn="ctr" defTabSz="914400" rtl="0" eaLnBrk="1" latinLnBrk="0" hangingPunct="1"/>
                      <a:endParaRPr lang="en-US" sz="1400" b="1" kern="1200" dirty="0">
                        <a:solidFill>
                          <a:schemeClr val="tx2">
                            <a:lumMod val="75000"/>
                          </a:schemeClr>
                        </a:solidFill>
                        <a:latin typeface="+mn-lt"/>
                        <a:ea typeface="+mn-ea"/>
                        <a:cs typeface="+mn-cs"/>
                      </a:endParaRPr>
                    </a:p>
                  </a:txBody>
                  <a:tcPr marT="45715" marB="45715">
                    <a:solidFill>
                      <a:schemeClr val="accent5"/>
                    </a:solidFill>
                  </a:tcPr>
                </a:tc>
                <a:extLst>
                  <a:ext uri="{0D108BD9-81ED-4DB2-BD59-A6C34878D82A}">
                    <a16:rowId xmlns:a16="http://schemas.microsoft.com/office/drawing/2014/main" val="10000"/>
                  </a:ext>
                </a:extLst>
              </a:tr>
              <a:tr h="575674">
                <a:tc>
                  <a:txBody>
                    <a:bodyPr/>
                    <a:lstStyle/>
                    <a:p>
                      <a:pPr marL="0" algn="l" defTabSz="685983" rtl="0" eaLnBrk="1" latinLnBrk="0" hangingPunct="1"/>
                      <a:r>
                        <a:rPr lang="en-US" sz="1600" b="1" kern="1200" dirty="0">
                          <a:solidFill>
                            <a:schemeClr val="dk1"/>
                          </a:solidFill>
                          <a:latin typeface="+mn-lt"/>
                          <a:ea typeface="+mn-ea"/>
                          <a:cs typeface="+mn-cs"/>
                        </a:rPr>
                        <a:t>Load Instructions</a:t>
                      </a:r>
                    </a:p>
                  </a:txBody>
                  <a:tcPr marT="45715" marB="45715" anchor="ctr">
                    <a:solidFill>
                      <a:schemeClr val="accent5"/>
                    </a:solidFill>
                  </a:tcPr>
                </a:tc>
                <a:tc>
                  <a:txBody>
                    <a:bodyPr/>
                    <a:lstStyle/>
                    <a:p>
                      <a:pPr marL="0" algn="l" defTabSz="685983" rtl="0" eaLnBrk="1" latinLnBrk="0" hangingPunct="1"/>
                      <a:r>
                        <a:rPr lang="en-US" sz="1600" b="1" kern="1200" dirty="0">
                          <a:solidFill>
                            <a:schemeClr val="dk1"/>
                          </a:solidFill>
                          <a:latin typeface="+mn-lt"/>
                          <a:ea typeface="+mn-ea"/>
                          <a:cs typeface="+mn-cs"/>
                        </a:rPr>
                        <a:t>LDA,LDX,LDCH</a:t>
                      </a:r>
                    </a:p>
                  </a:txBody>
                  <a:tcPr marT="45715" marB="45715">
                    <a:solidFill>
                      <a:schemeClr val="accent5"/>
                    </a:solidFill>
                  </a:tcPr>
                </a:tc>
                <a:tc>
                  <a:txBody>
                    <a:bodyPr/>
                    <a:lstStyle/>
                    <a:p>
                      <a:pPr marL="0" algn="l" defTabSz="685983" rtl="0" eaLnBrk="1" latinLnBrk="0" hangingPunct="1"/>
                      <a:r>
                        <a:rPr lang="en-US" sz="1600" b="1" kern="1200" dirty="0">
                          <a:solidFill>
                            <a:schemeClr val="dk1"/>
                          </a:solidFill>
                          <a:latin typeface="+mn-lt"/>
                          <a:ea typeface="+mn-ea"/>
                          <a:cs typeface="+mn-cs"/>
                        </a:rPr>
                        <a:t>LDA mem-</a:t>
                      </a:r>
                      <a:r>
                        <a:rPr lang="en-US" sz="1600" b="1" kern="1200" dirty="0" err="1">
                          <a:solidFill>
                            <a:schemeClr val="dk1"/>
                          </a:solidFill>
                          <a:latin typeface="+mn-lt"/>
                          <a:ea typeface="+mn-ea"/>
                          <a:cs typeface="+mn-cs"/>
                        </a:rPr>
                        <a:t>loc</a:t>
                      </a:r>
                      <a:r>
                        <a:rPr lang="en-US" sz="1600" b="1" kern="1200" dirty="0">
                          <a:solidFill>
                            <a:schemeClr val="dk1"/>
                          </a:solidFill>
                          <a:latin typeface="+mn-lt"/>
                          <a:ea typeface="+mn-ea"/>
                          <a:cs typeface="+mn-cs"/>
                        </a:rPr>
                        <a:t>: LDA LENGTH</a:t>
                      </a:r>
                    </a:p>
                    <a:p>
                      <a:pPr marL="0" algn="l" defTabSz="685983" rtl="0" eaLnBrk="1" latinLnBrk="0" hangingPunct="1"/>
                      <a:r>
                        <a:rPr lang="en-US" sz="1600" b="1" kern="1200" dirty="0">
                          <a:solidFill>
                            <a:schemeClr val="dk1"/>
                          </a:solidFill>
                          <a:latin typeface="+mn-lt"/>
                          <a:ea typeface="+mn-ea"/>
                          <a:cs typeface="+mn-cs"/>
                        </a:rPr>
                        <a:t>LDCH mem-</a:t>
                      </a:r>
                      <a:r>
                        <a:rPr lang="en-US" sz="1600" b="1" kern="1200" dirty="0" err="1">
                          <a:solidFill>
                            <a:schemeClr val="dk1"/>
                          </a:solidFill>
                          <a:latin typeface="+mn-lt"/>
                          <a:ea typeface="+mn-ea"/>
                          <a:cs typeface="+mn-cs"/>
                        </a:rPr>
                        <a:t>loc</a:t>
                      </a:r>
                      <a:r>
                        <a:rPr lang="en-US" sz="1600" b="1" kern="1200" dirty="0">
                          <a:solidFill>
                            <a:schemeClr val="dk1"/>
                          </a:solidFill>
                          <a:latin typeface="+mn-lt"/>
                          <a:ea typeface="+mn-ea"/>
                          <a:cs typeface="+mn-cs"/>
                        </a:rPr>
                        <a:t>: LDCH NUM</a:t>
                      </a:r>
                    </a:p>
                  </a:txBody>
                  <a:tcPr marT="45715" marB="45715">
                    <a:solidFill>
                      <a:schemeClr val="accent5"/>
                    </a:solidFill>
                  </a:tcPr>
                </a:tc>
                <a:extLst>
                  <a:ext uri="{0D108BD9-81ED-4DB2-BD59-A6C34878D82A}">
                    <a16:rowId xmlns:a16="http://schemas.microsoft.com/office/drawing/2014/main" val="10001"/>
                  </a:ext>
                </a:extLst>
              </a:tr>
              <a:tr h="575674">
                <a:tc>
                  <a:txBody>
                    <a:bodyPr/>
                    <a:lstStyle/>
                    <a:p>
                      <a:pPr algn="l"/>
                      <a:r>
                        <a:rPr lang="en-US" sz="1600" b="1" dirty="0"/>
                        <a:t>Store Instruction</a:t>
                      </a:r>
                    </a:p>
                  </a:txBody>
                  <a:tcPr marT="45715" marB="45715" anchor="ctr"/>
                </a:tc>
                <a:tc>
                  <a:txBody>
                    <a:bodyPr/>
                    <a:lstStyle/>
                    <a:p>
                      <a:r>
                        <a:rPr lang="en-US" sz="1600" b="1" dirty="0"/>
                        <a:t>STA,STX,STCH</a:t>
                      </a:r>
                    </a:p>
                  </a:txBody>
                  <a:tcPr marT="45715" marB="45715"/>
                </a:tc>
                <a:tc>
                  <a:txBody>
                    <a:bodyPr/>
                    <a:lstStyle/>
                    <a:p>
                      <a:r>
                        <a:rPr lang="en-US" sz="1400" b="1" dirty="0">
                          <a:solidFill>
                            <a:schemeClr val="tx2">
                              <a:lumMod val="75000"/>
                            </a:schemeClr>
                          </a:solidFill>
                        </a:rPr>
                        <a:t>STA mem-</a:t>
                      </a:r>
                      <a:r>
                        <a:rPr lang="en-US" sz="1400" b="1" dirty="0" err="1">
                          <a:solidFill>
                            <a:schemeClr val="tx2">
                              <a:lumMod val="75000"/>
                            </a:schemeClr>
                          </a:solidFill>
                        </a:rPr>
                        <a:t>loc</a:t>
                      </a:r>
                      <a:r>
                        <a:rPr lang="en-US" sz="1400" b="1" dirty="0">
                          <a:solidFill>
                            <a:schemeClr val="tx2">
                              <a:lumMod val="75000"/>
                            </a:schemeClr>
                          </a:solidFill>
                        </a:rPr>
                        <a:t>:</a:t>
                      </a:r>
                      <a:r>
                        <a:rPr lang="en-US" sz="1400" b="1" baseline="0" dirty="0">
                          <a:solidFill>
                            <a:schemeClr val="tx2">
                              <a:lumMod val="75000"/>
                            </a:schemeClr>
                          </a:solidFill>
                        </a:rPr>
                        <a:t> STA LENGTH</a:t>
                      </a:r>
                    </a:p>
                    <a:p>
                      <a:r>
                        <a:rPr lang="en-US" sz="1400" b="1" baseline="0" dirty="0">
                          <a:solidFill>
                            <a:schemeClr val="tx2">
                              <a:lumMod val="75000"/>
                            </a:schemeClr>
                          </a:solidFill>
                        </a:rPr>
                        <a:t>STCH mem-</a:t>
                      </a:r>
                      <a:r>
                        <a:rPr lang="en-US" sz="1400" b="1" baseline="0" dirty="0" err="1">
                          <a:solidFill>
                            <a:schemeClr val="tx2">
                              <a:lumMod val="75000"/>
                            </a:schemeClr>
                          </a:solidFill>
                        </a:rPr>
                        <a:t>loc</a:t>
                      </a:r>
                      <a:r>
                        <a:rPr lang="en-US" sz="1400" b="1" baseline="0" dirty="0">
                          <a:solidFill>
                            <a:schemeClr val="tx2">
                              <a:lumMod val="75000"/>
                            </a:schemeClr>
                          </a:solidFill>
                        </a:rPr>
                        <a:t>: STCH NUM</a:t>
                      </a:r>
                      <a:endParaRPr lang="en-US" sz="1400" b="1" dirty="0">
                        <a:solidFill>
                          <a:schemeClr val="tx2">
                            <a:lumMod val="75000"/>
                          </a:schemeClr>
                        </a:solidFill>
                      </a:endParaRPr>
                    </a:p>
                  </a:txBody>
                  <a:tcPr marT="45715" marB="45715"/>
                </a:tc>
                <a:extLst>
                  <a:ext uri="{0D108BD9-81ED-4DB2-BD59-A6C34878D82A}">
                    <a16:rowId xmlns:a16="http://schemas.microsoft.com/office/drawing/2014/main" val="10002"/>
                  </a:ext>
                </a:extLst>
              </a:tr>
              <a:tr h="550276">
                <a:tc>
                  <a:txBody>
                    <a:bodyPr/>
                    <a:lstStyle/>
                    <a:p>
                      <a:pPr algn="l"/>
                      <a:r>
                        <a:rPr lang="en-US" sz="1600" b="1" dirty="0"/>
                        <a:t>Arithmetic Instructions</a:t>
                      </a:r>
                    </a:p>
                  </a:txBody>
                  <a:tcPr marT="45715" marB="45715" anchor="ctr"/>
                </a:tc>
                <a:tc>
                  <a:txBody>
                    <a:bodyPr/>
                    <a:lstStyle/>
                    <a:p>
                      <a:r>
                        <a:rPr lang="en-US" sz="1600" b="1" dirty="0"/>
                        <a:t>ADD,SUB,DIV,MUL</a:t>
                      </a:r>
                    </a:p>
                  </a:txBody>
                  <a:tcPr marT="45715" marB="45715"/>
                </a:tc>
                <a:tc>
                  <a:txBody>
                    <a:bodyPr/>
                    <a:lstStyle/>
                    <a:p>
                      <a:r>
                        <a:rPr lang="en-US" sz="1400" b="1" dirty="0">
                          <a:solidFill>
                            <a:schemeClr val="tx2">
                              <a:lumMod val="75000"/>
                            </a:schemeClr>
                          </a:solidFill>
                        </a:rPr>
                        <a:t>ADD ALPHA: A+ALPHA</a:t>
                      </a:r>
                    </a:p>
                  </a:txBody>
                  <a:tcPr marT="45715" marB="45715"/>
                </a:tc>
                <a:extLst>
                  <a:ext uri="{0D108BD9-81ED-4DB2-BD59-A6C34878D82A}">
                    <a16:rowId xmlns:a16="http://schemas.microsoft.com/office/drawing/2014/main" val="10003"/>
                  </a:ext>
                </a:extLst>
              </a:tr>
              <a:tr h="731445">
                <a:tc>
                  <a:txBody>
                    <a:bodyPr/>
                    <a:lstStyle/>
                    <a:p>
                      <a:pPr algn="l"/>
                      <a:r>
                        <a:rPr lang="en-US" sz="1600" b="1" dirty="0"/>
                        <a:t>Compare Instructions</a:t>
                      </a:r>
                    </a:p>
                  </a:txBody>
                  <a:tcPr marT="45715" marB="45715" anchor="ctr"/>
                </a:tc>
                <a:tc>
                  <a:txBody>
                    <a:bodyPr/>
                    <a:lstStyle/>
                    <a:p>
                      <a:r>
                        <a:rPr lang="en-US" sz="1600" b="1" dirty="0"/>
                        <a:t>COMP, TIX</a:t>
                      </a:r>
                    </a:p>
                  </a:txBody>
                  <a:tcPr marT="45715" marB="45715"/>
                </a:tc>
                <a:tc>
                  <a:txBody>
                    <a:bodyPr/>
                    <a:lstStyle/>
                    <a:p>
                      <a:r>
                        <a:rPr lang="en-US" sz="1400" b="1" dirty="0">
                          <a:solidFill>
                            <a:schemeClr val="tx2">
                              <a:lumMod val="75000"/>
                            </a:schemeClr>
                          </a:solidFill>
                        </a:rPr>
                        <a:t>COMP NUM</a:t>
                      </a:r>
                    </a:p>
                    <a:p>
                      <a:r>
                        <a:rPr lang="en-US" sz="1400" b="1" dirty="0">
                          <a:solidFill>
                            <a:schemeClr val="accent6">
                              <a:lumMod val="50000"/>
                            </a:schemeClr>
                          </a:solidFill>
                        </a:rPr>
                        <a:t>TIX-&gt;</a:t>
                      </a:r>
                      <a:r>
                        <a:rPr lang="en-US" sz="1400" b="1" baseline="0" dirty="0">
                          <a:solidFill>
                            <a:schemeClr val="accent6">
                              <a:lumMod val="50000"/>
                            </a:schemeClr>
                          </a:solidFill>
                        </a:rPr>
                        <a:t> Test after Incrementing register X</a:t>
                      </a:r>
                    </a:p>
                    <a:p>
                      <a:pPr marL="0" algn="l" defTabSz="914400" rtl="0" eaLnBrk="1" latinLnBrk="0" hangingPunct="1"/>
                      <a:r>
                        <a:rPr lang="en-US" sz="1400" b="1" kern="1200" dirty="0">
                          <a:solidFill>
                            <a:schemeClr val="tx2">
                              <a:lumMod val="75000"/>
                            </a:schemeClr>
                          </a:solidFill>
                          <a:latin typeface="+mn-lt"/>
                          <a:ea typeface="+mn-ea"/>
                          <a:cs typeface="+mn-cs"/>
                        </a:rPr>
                        <a:t>TIX m</a:t>
                      </a:r>
                    </a:p>
                  </a:txBody>
                  <a:tcPr marT="45715" marB="45715"/>
                </a:tc>
                <a:extLst>
                  <a:ext uri="{0D108BD9-81ED-4DB2-BD59-A6C34878D82A}">
                    <a16:rowId xmlns:a16="http://schemas.microsoft.com/office/drawing/2014/main" val="10004"/>
                  </a:ext>
                </a:extLst>
              </a:tr>
              <a:tr h="550276">
                <a:tc>
                  <a:txBody>
                    <a:bodyPr/>
                    <a:lstStyle/>
                    <a:p>
                      <a:pPr algn="l"/>
                      <a:r>
                        <a:rPr lang="en-US" sz="1600" b="1" dirty="0"/>
                        <a:t>Conditional Jump Instructions</a:t>
                      </a:r>
                    </a:p>
                  </a:txBody>
                  <a:tcPr marT="45715" marB="45715" anchor="ctr"/>
                </a:tc>
                <a:tc>
                  <a:txBody>
                    <a:bodyPr/>
                    <a:lstStyle/>
                    <a:p>
                      <a:r>
                        <a:rPr lang="en-US" sz="1600" b="1" dirty="0"/>
                        <a:t>JLT,JEQ,JGT</a:t>
                      </a:r>
                    </a:p>
                  </a:txBody>
                  <a:tcPr marT="45715" marB="45715"/>
                </a:tc>
                <a:tc>
                  <a:txBody>
                    <a:bodyPr/>
                    <a:lstStyle/>
                    <a:p>
                      <a:r>
                        <a:rPr lang="en-US" sz="1400" b="1" dirty="0">
                          <a:solidFill>
                            <a:schemeClr val="tx2">
                              <a:lumMod val="75000"/>
                            </a:schemeClr>
                          </a:solidFill>
                        </a:rPr>
                        <a:t>JLT L1</a:t>
                      </a:r>
                    </a:p>
                  </a:txBody>
                  <a:tcPr marT="45715" marB="45715"/>
                </a:tc>
                <a:extLst>
                  <a:ext uri="{0D108BD9-81ED-4DB2-BD59-A6C34878D82A}">
                    <a16:rowId xmlns:a16="http://schemas.microsoft.com/office/drawing/2014/main" val="10005"/>
                  </a:ext>
                </a:extLst>
              </a:tr>
              <a:tr h="504563">
                <a:tc>
                  <a:txBody>
                    <a:bodyPr/>
                    <a:lstStyle/>
                    <a:p>
                      <a:pPr algn="l"/>
                      <a:r>
                        <a:rPr lang="en-US" sz="1600" b="1" dirty="0"/>
                        <a:t>Unconditional Jump Instructions</a:t>
                      </a:r>
                    </a:p>
                  </a:txBody>
                  <a:tcPr marT="45715" marB="45715" anchor="ctr"/>
                </a:tc>
                <a:tc>
                  <a:txBody>
                    <a:bodyPr/>
                    <a:lstStyle/>
                    <a:p>
                      <a:r>
                        <a:rPr lang="en-US" sz="1600" b="1" dirty="0"/>
                        <a:t>J</a:t>
                      </a:r>
                    </a:p>
                  </a:txBody>
                  <a:tcPr marT="45715" marB="45715"/>
                </a:tc>
                <a:tc>
                  <a:txBody>
                    <a:bodyPr/>
                    <a:lstStyle/>
                    <a:p>
                      <a:r>
                        <a:rPr lang="en-US" sz="1400" b="1" dirty="0">
                          <a:solidFill>
                            <a:schemeClr val="tx2">
                              <a:lumMod val="75000"/>
                            </a:schemeClr>
                          </a:solidFill>
                        </a:rPr>
                        <a:t>J L1</a:t>
                      </a:r>
                    </a:p>
                  </a:txBody>
                  <a:tcPr marT="45715" marB="45715"/>
                </a:tc>
                <a:extLst>
                  <a:ext uri="{0D108BD9-81ED-4DB2-BD59-A6C34878D82A}">
                    <a16:rowId xmlns:a16="http://schemas.microsoft.com/office/drawing/2014/main" val="10006"/>
                  </a:ext>
                </a:extLst>
              </a:tr>
              <a:tr h="550276">
                <a:tc>
                  <a:txBody>
                    <a:bodyPr/>
                    <a:lstStyle/>
                    <a:p>
                      <a:pPr algn="l"/>
                      <a:r>
                        <a:rPr lang="en-US" sz="1600" b="1" dirty="0"/>
                        <a:t>Logical</a:t>
                      </a:r>
                      <a:r>
                        <a:rPr lang="en-US" sz="1600" b="1" baseline="0" dirty="0"/>
                        <a:t> Instructions</a:t>
                      </a:r>
                      <a:endParaRPr lang="en-US" sz="1600" b="1" dirty="0"/>
                    </a:p>
                  </a:txBody>
                  <a:tcPr marT="45715" marB="45715" anchor="ctr"/>
                </a:tc>
                <a:tc>
                  <a:txBody>
                    <a:bodyPr/>
                    <a:lstStyle/>
                    <a:p>
                      <a:r>
                        <a:rPr lang="en-US" sz="1600" b="1" dirty="0"/>
                        <a:t>AND,OR</a:t>
                      </a:r>
                    </a:p>
                  </a:txBody>
                  <a:tcPr marT="45715" marB="45715"/>
                </a:tc>
                <a:tc>
                  <a:txBody>
                    <a:bodyPr/>
                    <a:lstStyle/>
                    <a:p>
                      <a:r>
                        <a:rPr lang="en-US" sz="1400" b="1" dirty="0">
                          <a:solidFill>
                            <a:schemeClr val="tx2">
                              <a:lumMod val="75000"/>
                            </a:schemeClr>
                          </a:solidFill>
                        </a:rPr>
                        <a:t>AND m</a:t>
                      </a:r>
                    </a:p>
                  </a:txBody>
                  <a:tcPr marT="45715" marB="45715"/>
                </a:tc>
                <a:extLst>
                  <a:ext uri="{0D108BD9-81ED-4DB2-BD59-A6C34878D82A}">
                    <a16:rowId xmlns:a16="http://schemas.microsoft.com/office/drawing/2014/main" val="10007"/>
                  </a:ext>
                </a:extLst>
              </a:tr>
              <a:tr h="550276">
                <a:tc>
                  <a:txBody>
                    <a:bodyPr/>
                    <a:lstStyle/>
                    <a:p>
                      <a:pPr algn="l"/>
                      <a:r>
                        <a:rPr lang="en-US" sz="1600" b="1" dirty="0"/>
                        <a:t>Subroutine Instructions</a:t>
                      </a:r>
                    </a:p>
                  </a:txBody>
                  <a:tcPr marT="45715" marB="45715" anchor="ctr"/>
                </a:tc>
                <a:tc>
                  <a:txBody>
                    <a:bodyPr/>
                    <a:lstStyle/>
                    <a:p>
                      <a:r>
                        <a:rPr lang="en-US" sz="1600" b="1" dirty="0"/>
                        <a:t>JSUB,RSUB</a:t>
                      </a:r>
                    </a:p>
                  </a:txBody>
                  <a:tcPr marT="45715" marB="45715"/>
                </a:tc>
                <a:tc>
                  <a:txBody>
                    <a:bodyPr/>
                    <a:lstStyle/>
                    <a:p>
                      <a:r>
                        <a:rPr lang="en-US" sz="1400" b="1" dirty="0">
                          <a:solidFill>
                            <a:schemeClr val="tx2">
                              <a:lumMod val="75000"/>
                            </a:schemeClr>
                          </a:solidFill>
                        </a:rPr>
                        <a:t>JSUB FACT…</a:t>
                      </a:r>
                    </a:p>
                    <a:p>
                      <a:r>
                        <a:rPr lang="en-US" sz="1400" b="1" dirty="0">
                          <a:solidFill>
                            <a:schemeClr val="tx2">
                              <a:lumMod val="75000"/>
                            </a:schemeClr>
                          </a:solidFill>
                        </a:rPr>
                        <a:t>…………….              </a:t>
                      </a:r>
                    </a:p>
                  </a:txBody>
                  <a:tcPr marT="45715" marB="45715"/>
                </a:tc>
                <a:extLst>
                  <a:ext uri="{0D108BD9-81ED-4DB2-BD59-A6C34878D82A}">
                    <a16:rowId xmlns:a16="http://schemas.microsoft.com/office/drawing/2014/main" val="10008"/>
                  </a:ext>
                </a:extLst>
              </a:tr>
            </a:tbl>
          </a:graphicData>
        </a:graphic>
      </p:graphicFrame>
      <p:sp>
        <p:nvSpPr>
          <p:cNvPr id="16429" name="TextBox 7"/>
          <p:cNvSpPr txBox="1">
            <a:spLocks noChangeArrowheads="1"/>
          </p:cNvSpPr>
          <p:nvPr/>
        </p:nvSpPr>
        <p:spPr bwMode="auto">
          <a:xfrm>
            <a:off x="7732739" y="5937578"/>
            <a:ext cx="10711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sz="2400">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sz="2400">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sz="2400">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sz="24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9pPr>
          </a:lstStyle>
          <a:p>
            <a:pPr eaLnBrk="1" hangingPunct="1"/>
            <a:r>
              <a:rPr lang="en-US" altLang="en-US" sz="1200" dirty="0"/>
              <a:t>FACT……</a:t>
            </a:r>
          </a:p>
          <a:p>
            <a:pPr eaLnBrk="1" hangingPunct="1"/>
            <a:r>
              <a:rPr lang="en-US" altLang="en-US" sz="1200" dirty="0"/>
              <a:t>………</a:t>
            </a:r>
          </a:p>
          <a:p>
            <a:pPr eaLnBrk="1" hangingPunct="1"/>
            <a:r>
              <a:rPr lang="en-US" altLang="en-US" sz="1200" dirty="0"/>
              <a:t>……..</a:t>
            </a:r>
          </a:p>
          <a:p>
            <a:pPr eaLnBrk="1" hangingPunct="1"/>
            <a:r>
              <a:rPr lang="en-US" altLang="en-US" sz="1200" dirty="0"/>
              <a:t>RSUB</a:t>
            </a:r>
          </a:p>
        </p:txBody>
      </p:sp>
      <p:cxnSp>
        <p:nvCxnSpPr>
          <p:cNvPr id="16430" name="Straight Arrow Connector 9"/>
          <p:cNvCxnSpPr>
            <a:cxnSpLocks noChangeShapeType="1"/>
          </p:cNvCxnSpPr>
          <p:nvPr/>
        </p:nvCxnSpPr>
        <p:spPr bwMode="auto">
          <a:xfrm>
            <a:off x="6553200" y="5615481"/>
            <a:ext cx="1179539" cy="413306"/>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31" name="Straight Arrow Connector 11"/>
          <p:cNvCxnSpPr>
            <a:cxnSpLocks noChangeShapeType="1"/>
          </p:cNvCxnSpPr>
          <p:nvPr/>
        </p:nvCxnSpPr>
        <p:spPr bwMode="auto">
          <a:xfrm flipH="1" flipV="1">
            <a:off x="6387684" y="5871300"/>
            <a:ext cx="1232316" cy="700612"/>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Google Shape;309;p26">
            <a:extLst>
              <a:ext uri="{FF2B5EF4-FFF2-40B4-BE49-F238E27FC236}">
                <a16:creationId xmlns:a16="http://schemas.microsoft.com/office/drawing/2014/main" id="{9A0E355C-675C-4EED-858E-2EA776A5159E}"/>
              </a:ext>
            </a:extLst>
          </p:cNvPr>
          <p:cNvSpPr txBox="1"/>
          <p:nvPr/>
        </p:nvSpPr>
        <p:spPr>
          <a:xfrm>
            <a:off x="185928" y="6213304"/>
            <a:ext cx="76962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rgbClr val="FF0000"/>
                </a:solidFill>
                <a:latin typeface="Tahoma"/>
                <a:ea typeface="Tahoma"/>
                <a:cs typeface="Tahoma"/>
                <a:sym typeface="Tahoma"/>
              </a:rPr>
              <a:t>Note: RSUB returns by jumping to the address contained in the Register L</a:t>
            </a:r>
            <a:endParaRPr sz="1400" dirty="0">
              <a:solidFill>
                <a:srgbClr val="FF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223964"/>
            <a:ext cx="6202180" cy="4572000"/>
          </a:xfrm>
          <a:noFill/>
        </p:spPr>
      </p:pic>
      <p:sp>
        <p:nvSpPr>
          <p:cNvPr id="17411" name="Title 1"/>
          <p:cNvSpPr>
            <a:spLocks noGrp="1"/>
          </p:cNvSpPr>
          <p:nvPr>
            <p:ph type="title"/>
          </p:nvPr>
        </p:nvSpPr>
        <p:spPr/>
        <p:txBody>
          <a:bodyPr/>
          <a:lstStyle/>
          <a:p>
            <a:pPr eaLnBrk="1" hangingPunct="1"/>
            <a:r>
              <a:rPr lang="en-US" altLang="en-US"/>
              <a:t>SIC machine architecture</a:t>
            </a:r>
          </a:p>
        </p:txBody>
      </p:sp>
      <p:sp>
        <p:nvSpPr>
          <p:cNvPr id="17412" name="TextBox 3"/>
          <p:cNvSpPr txBox="1">
            <a:spLocks noChangeArrowheads="1"/>
          </p:cNvSpPr>
          <p:nvPr/>
        </p:nvSpPr>
        <p:spPr bwMode="auto">
          <a:xfrm>
            <a:off x="6781800" y="3276601"/>
            <a:ext cx="198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sz="2400">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sz="2400">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sz="2400">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sz="24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9pPr>
          </a:lstStyle>
          <a:p>
            <a:pPr eaLnBrk="1" hangingPunct="1"/>
            <a:r>
              <a:rPr lang="en-US" altLang="en-US" sz="1200"/>
              <a:t>Input Device: “F1”</a:t>
            </a:r>
          </a:p>
          <a:p>
            <a:pPr eaLnBrk="1" hangingPunct="1"/>
            <a:r>
              <a:rPr lang="en-US" altLang="en-US" sz="1200"/>
              <a:t>Output Device: “05”</a:t>
            </a:r>
          </a:p>
        </p:txBody>
      </p:sp>
      <p:sp>
        <p:nvSpPr>
          <p:cNvPr id="17413" name="TextBox 5"/>
          <p:cNvSpPr txBox="1">
            <a:spLocks noChangeArrowheads="1"/>
          </p:cNvSpPr>
          <p:nvPr/>
        </p:nvSpPr>
        <p:spPr bwMode="auto">
          <a:xfrm>
            <a:off x="4114800" y="5287011"/>
            <a:ext cx="5029200" cy="101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sz="2400">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sz="2400">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sz="2400">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sz="24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20500000000000000" pitchFamily="18" charset="-120"/>
              </a:defRPr>
            </a:lvl9pPr>
          </a:lstStyle>
          <a:p>
            <a:pPr eaLnBrk="1" hangingPunct="1">
              <a:lnSpc>
                <a:spcPct val="150000"/>
              </a:lnSpc>
            </a:pPr>
            <a:r>
              <a:rPr lang="en-US" altLang="en-US" sz="1400" dirty="0"/>
              <a:t>BACK:   	TD	INPUT </a:t>
            </a:r>
            <a:r>
              <a:rPr lang="en-US" altLang="en-US" sz="1100" dirty="0"/>
              <a:t>Tests whether </a:t>
            </a:r>
            <a:r>
              <a:rPr lang="en-US" altLang="en-US" sz="1100" dirty="0" err="1"/>
              <a:t>i</a:t>
            </a:r>
            <a:r>
              <a:rPr lang="en-US" altLang="en-US" sz="1100" dirty="0"/>
              <a:t>/p device is ready or not </a:t>
            </a:r>
            <a:endParaRPr lang="en-US" altLang="en-US" sz="1400" dirty="0"/>
          </a:p>
          <a:p>
            <a:pPr eaLnBrk="1" hangingPunct="1">
              <a:lnSpc>
                <a:spcPct val="150000"/>
              </a:lnSpc>
            </a:pPr>
            <a:r>
              <a:rPr lang="en-US" altLang="en-US" sz="1400" dirty="0"/>
              <a:t>	JEQ 	BACK   Device is not ready</a:t>
            </a:r>
          </a:p>
          <a:p>
            <a:pPr eaLnBrk="1" hangingPunct="1">
              <a:lnSpc>
                <a:spcPct val="150000"/>
              </a:lnSpc>
            </a:pPr>
            <a:r>
              <a:rPr lang="en-US" altLang="en-US" sz="1400" dirty="0"/>
              <a:t>	RD	INPUT   Read a byte from </a:t>
            </a:r>
            <a:r>
              <a:rPr lang="en-US" altLang="en-US" sz="1400" dirty="0" err="1"/>
              <a:t>i</a:t>
            </a:r>
            <a:r>
              <a:rPr lang="en-US" altLang="en-US" sz="1400" dirty="0"/>
              <a:t>/p device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8"/>
          <p:cNvSpPr txBox="1">
            <a:spLocks noGrp="1"/>
          </p:cNvSpPr>
          <p:nvPr>
            <p:ph type="title"/>
          </p:nvPr>
        </p:nvSpPr>
        <p:spPr>
          <a:xfrm>
            <a:off x="609600" y="533400"/>
            <a:ext cx="7772400" cy="1143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a:t>Assembler Directive</a:t>
            </a:r>
            <a:endParaRPr/>
          </a:p>
        </p:txBody>
      </p:sp>
      <p:sp>
        <p:nvSpPr>
          <p:cNvPr id="323" name="Google Shape;323;p28"/>
          <p:cNvSpPr txBox="1">
            <a:spLocks noGrp="1"/>
          </p:cNvSpPr>
          <p:nvPr>
            <p:ph type="body" idx="1"/>
          </p:nvPr>
        </p:nvSpPr>
        <p:spPr>
          <a:xfrm>
            <a:off x="762000" y="1676400"/>
            <a:ext cx="7772400" cy="3810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SzPts val="2640"/>
              <a:buFont typeface="Arial"/>
              <a:buChar char="•"/>
            </a:pPr>
            <a:r>
              <a:rPr lang="en-US" sz="2400"/>
              <a:t>The Instructions given to the Assembler</a:t>
            </a:r>
            <a:endParaRPr sz="2400"/>
          </a:p>
          <a:p>
            <a:pPr marL="457200" lvl="1" indent="0">
              <a:spcBef>
                <a:spcPts val="560"/>
              </a:spcBef>
              <a:buSzPts val="1680"/>
              <a:buNone/>
            </a:pPr>
            <a:endParaRPr/>
          </a:p>
        </p:txBody>
      </p:sp>
      <p:graphicFrame>
        <p:nvGraphicFramePr>
          <p:cNvPr id="324" name="Google Shape;324;p28"/>
          <p:cNvGraphicFramePr/>
          <p:nvPr/>
        </p:nvGraphicFramePr>
        <p:xfrm>
          <a:off x="76200" y="2209800"/>
          <a:ext cx="8991600" cy="4986090"/>
        </p:xfrm>
        <a:graphic>
          <a:graphicData uri="http://schemas.openxmlformats.org/drawingml/2006/table">
            <a:tbl>
              <a:tblPr firstRow="1" bandRow="1">
                <a:noFill/>
              </a:tblPr>
              <a:tblGrid>
                <a:gridCol w="1143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370850">
                <a:tc>
                  <a:txBody>
                    <a:bodyPr/>
                    <a:lstStyle/>
                    <a:p>
                      <a:pPr marL="0" marR="0" lvl="0" indent="0" algn="ctr" rtl="0">
                        <a:spcBef>
                          <a:spcPts val="0"/>
                        </a:spcBef>
                        <a:spcAft>
                          <a:spcPts val="0"/>
                        </a:spcAft>
                        <a:buNone/>
                      </a:pPr>
                      <a:r>
                        <a:rPr lang="en-US" sz="1600">
                          <a:solidFill>
                            <a:srgbClr val="000000"/>
                          </a:solidFill>
                        </a:rPr>
                        <a:t>Directive</a:t>
                      </a:r>
                      <a:endParaRPr sz="1600">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rgbClr val="000000"/>
                          </a:solidFill>
                        </a:rPr>
                        <a:t>Syntax</a:t>
                      </a:r>
                      <a:endParaRPr sz="1600">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rgbClr val="000000"/>
                          </a:solidFill>
                        </a:rPr>
                        <a:t>Example</a:t>
                      </a:r>
                      <a:endParaRPr sz="1600">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rgbClr val="000000"/>
                          </a:solidFill>
                        </a:rPr>
                        <a:t>Remarks</a:t>
                      </a:r>
                      <a:endParaRPr sz="1600">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1"/>
                        <a:t>WORD</a:t>
                      </a:r>
                      <a:endParaRPr sz="1800" b="1"/>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i="1"/>
                        <a:t>identifier</a:t>
                      </a:r>
                      <a:r>
                        <a:rPr lang="en-US" sz="1800"/>
                        <a:t> </a:t>
                      </a:r>
                      <a:r>
                        <a:rPr lang="en-US" sz="1800">
                          <a:solidFill>
                            <a:srgbClr val="000000"/>
                          </a:solidFill>
                        </a:rPr>
                        <a:t>WORD</a:t>
                      </a:r>
                      <a:r>
                        <a:rPr lang="en-US" sz="1800"/>
                        <a:t> </a:t>
                      </a:r>
                      <a:r>
                        <a:rPr lang="en-US" sz="1800" i="1"/>
                        <a:t>data</a:t>
                      </a:r>
                      <a:endParaRPr sz="1800" i="1"/>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600"/>
                        <a:buFont typeface="Tahoma"/>
                        <a:buAutoNum type="arabicPeriod"/>
                      </a:pPr>
                      <a:r>
                        <a:rPr lang="en-US" sz="1600"/>
                        <a:t>NUM </a:t>
                      </a:r>
                      <a:r>
                        <a:rPr lang="en-US" sz="1600">
                          <a:solidFill>
                            <a:srgbClr val="000000"/>
                          </a:solidFill>
                        </a:rPr>
                        <a:t>WORD</a:t>
                      </a:r>
                      <a:r>
                        <a:rPr lang="en-US" sz="1600"/>
                        <a:t> 2</a:t>
                      </a:r>
                      <a:endParaRPr sz="1600"/>
                    </a:p>
                    <a:p>
                      <a:pPr marL="342900" marR="0" lvl="0" indent="-342900" algn="l" rtl="0">
                        <a:spcBef>
                          <a:spcPts val="0"/>
                        </a:spcBef>
                        <a:spcAft>
                          <a:spcPts val="0"/>
                        </a:spcAft>
                        <a:buClr>
                          <a:schemeClr val="dk1"/>
                        </a:buClr>
                        <a:buSzPts val="1600"/>
                        <a:buFont typeface="Tahoma"/>
                        <a:buAutoNum type="arabicPeriod"/>
                      </a:pPr>
                      <a:r>
                        <a:rPr lang="en-US" sz="1600"/>
                        <a:t>NUM </a:t>
                      </a:r>
                      <a:r>
                        <a:rPr lang="en-US" sz="1600">
                          <a:solidFill>
                            <a:srgbClr val="000000"/>
                          </a:solidFill>
                        </a:rPr>
                        <a:t>WORD</a:t>
                      </a:r>
                      <a:r>
                        <a:rPr lang="en-US" sz="1600"/>
                        <a:t> X’20’</a:t>
                      </a:r>
                      <a:endParaRPr sz="16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74625" marR="0" lvl="0" indent="-174625" algn="l" rtl="0">
                        <a:spcBef>
                          <a:spcPts val="0"/>
                        </a:spcBef>
                        <a:spcAft>
                          <a:spcPts val="0"/>
                        </a:spcAft>
                        <a:buClr>
                          <a:schemeClr val="dk1"/>
                        </a:buClr>
                        <a:buSzPts val="1400"/>
                        <a:buFont typeface="Tahoma"/>
                        <a:buAutoNum type="arabicPeriod"/>
                      </a:pPr>
                      <a:r>
                        <a:rPr lang="en-US" sz="1400"/>
                        <a:t>Define an Integer 2</a:t>
                      </a:r>
                      <a:endParaRPr sz="1400"/>
                    </a:p>
                    <a:p>
                      <a:pPr marL="174625" marR="0" lvl="0" indent="-174625" algn="l" rtl="0">
                        <a:spcBef>
                          <a:spcPts val="0"/>
                        </a:spcBef>
                        <a:spcAft>
                          <a:spcPts val="0"/>
                        </a:spcAft>
                        <a:buClr>
                          <a:schemeClr val="dk1"/>
                        </a:buClr>
                        <a:buSzPts val="1400"/>
                        <a:buFont typeface="Tahoma"/>
                        <a:buAutoNum type="arabicPeriod"/>
                      </a:pPr>
                      <a:r>
                        <a:rPr lang="en-US" sz="1400"/>
                        <a:t>Defines an hexadecimal 20</a:t>
                      </a:r>
                      <a:endParaRPr sz="14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1"/>
                        <a:t>BYTE</a:t>
                      </a:r>
                      <a:endParaRPr sz="1800" b="1"/>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ahoma"/>
                        <a:buNone/>
                      </a:pPr>
                      <a:r>
                        <a:rPr lang="en-US" sz="1800" i="1"/>
                        <a:t>identifier</a:t>
                      </a:r>
                      <a:r>
                        <a:rPr lang="en-US" sz="1800"/>
                        <a:t> </a:t>
                      </a:r>
                      <a:r>
                        <a:rPr lang="en-US" sz="1800">
                          <a:solidFill>
                            <a:srgbClr val="000000"/>
                          </a:solidFill>
                        </a:rPr>
                        <a:t>BYTE</a:t>
                      </a:r>
                      <a:r>
                        <a:rPr lang="en-US" sz="1800"/>
                        <a:t> </a:t>
                      </a:r>
                      <a:r>
                        <a:rPr lang="en-US" sz="1800" i="1"/>
                        <a:t>data</a:t>
                      </a:r>
                      <a:endParaRPr sz="1800" i="1"/>
                    </a:p>
                    <a:p>
                      <a:pPr marL="0" marR="0" lvl="0" indent="0" algn="l" rtl="0">
                        <a:spcBef>
                          <a:spcPts val="0"/>
                        </a:spcBef>
                        <a:spcAft>
                          <a:spcPts val="0"/>
                        </a:spcAft>
                        <a:buNone/>
                      </a:pPr>
                      <a:endParaRPr sz="18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600"/>
                        <a:buFont typeface="Tahoma"/>
                        <a:buAutoNum type="arabicPeriod"/>
                      </a:pPr>
                      <a:r>
                        <a:rPr lang="en-US" sz="1600"/>
                        <a:t>NUM </a:t>
                      </a:r>
                      <a:r>
                        <a:rPr lang="en-US" sz="1600">
                          <a:solidFill>
                            <a:srgbClr val="000000"/>
                          </a:solidFill>
                        </a:rPr>
                        <a:t>BYTE</a:t>
                      </a:r>
                      <a:r>
                        <a:rPr lang="en-US" sz="1600"/>
                        <a:t> X’F1’</a:t>
                      </a:r>
                      <a:endParaRPr sz="1600"/>
                    </a:p>
                    <a:p>
                      <a:pPr marL="342900" marR="0" lvl="0" indent="-342900" algn="l" rtl="0">
                        <a:spcBef>
                          <a:spcPts val="0"/>
                        </a:spcBef>
                        <a:spcAft>
                          <a:spcPts val="0"/>
                        </a:spcAft>
                        <a:buClr>
                          <a:schemeClr val="dk1"/>
                        </a:buClr>
                        <a:buSzPts val="1600"/>
                        <a:buFont typeface="Tahoma"/>
                        <a:buAutoNum type="arabicPeriod"/>
                      </a:pPr>
                      <a:r>
                        <a:rPr lang="en-US" sz="1600"/>
                        <a:t>NUM </a:t>
                      </a:r>
                      <a:r>
                        <a:rPr lang="en-US" sz="1600">
                          <a:solidFill>
                            <a:srgbClr val="000000"/>
                          </a:solidFill>
                        </a:rPr>
                        <a:t>BYTE</a:t>
                      </a:r>
                      <a:r>
                        <a:rPr lang="en-US" sz="1600"/>
                        <a:t> C’ABCDE’</a:t>
                      </a:r>
                      <a:endParaRPr sz="16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400"/>
                        <a:buFont typeface="Tahoma"/>
                        <a:buAutoNum type="arabicPeriod"/>
                      </a:pPr>
                      <a:r>
                        <a:rPr lang="en-US" sz="1400"/>
                        <a:t>F1 occupies 1 byte</a:t>
                      </a:r>
                      <a:endParaRPr sz="1400"/>
                    </a:p>
                    <a:p>
                      <a:pPr marL="342900" marR="0" lvl="0" indent="-342900" algn="l" rtl="0">
                        <a:spcBef>
                          <a:spcPts val="0"/>
                        </a:spcBef>
                        <a:spcAft>
                          <a:spcPts val="0"/>
                        </a:spcAft>
                        <a:buClr>
                          <a:schemeClr val="dk1"/>
                        </a:buClr>
                        <a:buSzPts val="1400"/>
                        <a:buFont typeface="Tahoma"/>
                        <a:buAutoNum type="arabicPeriod"/>
                      </a:pPr>
                      <a:r>
                        <a:rPr lang="en-US" sz="1400"/>
                        <a:t>String “ABCDE” is defined</a:t>
                      </a:r>
                      <a:endParaRPr sz="14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b="1"/>
                        <a:t>RESB</a:t>
                      </a:r>
                      <a:endParaRPr sz="1800" b="1"/>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ahoma"/>
                        <a:buNone/>
                      </a:pPr>
                      <a:r>
                        <a:rPr lang="en-US" sz="1800" i="1"/>
                        <a:t>identifier</a:t>
                      </a:r>
                      <a:r>
                        <a:rPr lang="en-US" sz="1800"/>
                        <a:t> </a:t>
                      </a:r>
                      <a:r>
                        <a:rPr lang="en-US" sz="1800">
                          <a:solidFill>
                            <a:srgbClr val="000000"/>
                          </a:solidFill>
                        </a:rPr>
                        <a:t>RESB</a:t>
                      </a:r>
                      <a:r>
                        <a:rPr lang="en-US" sz="1800"/>
                        <a:t> </a:t>
                      </a:r>
                      <a:r>
                        <a:rPr lang="en-US" sz="1800" i="1"/>
                        <a:t>data</a:t>
                      </a:r>
                      <a:endParaRPr sz="1800" i="1"/>
                    </a:p>
                    <a:p>
                      <a:pPr marL="0" marR="0" lvl="0" indent="0" algn="l" rtl="0">
                        <a:spcBef>
                          <a:spcPts val="0"/>
                        </a:spcBef>
                        <a:spcAft>
                          <a:spcPts val="0"/>
                        </a:spcAft>
                        <a:buNone/>
                      </a:pPr>
                      <a:endParaRPr sz="18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600"/>
                        <a:buFont typeface="Tahoma"/>
                        <a:buNone/>
                      </a:pPr>
                      <a:r>
                        <a:rPr lang="en-US" sz="1600"/>
                        <a:t>     NUM </a:t>
                      </a:r>
                      <a:r>
                        <a:rPr lang="en-US" sz="1600">
                          <a:solidFill>
                            <a:srgbClr val="000000"/>
                          </a:solidFill>
                        </a:rPr>
                        <a:t>RESB</a:t>
                      </a:r>
                      <a:r>
                        <a:rPr lang="en-US" sz="1600"/>
                        <a:t> 10</a:t>
                      </a:r>
                      <a:endParaRPr sz="1600"/>
                    </a:p>
                    <a:p>
                      <a:pPr marL="0" marR="0" lvl="0" indent="0" algn="l" rtl="0">
                        <a:spcBef>
                          <a:spcPts val="0"/>
                        </a:spcBef>
                        <a:spcAft>
                          <a:spcPts val="0"/>
                        </a:spcAft>
                        <a:buClr>
                          <a:schemeClr val="dk1"/>
                        </a:buClr>
                        <a:buSzPts val="1600"/>
                        <a:buFont typeface="Tahoma"/>
                        <a:buNone/>
                      </a:pPr>
                      <a:endParaRPr sz="1600"/>
                    </a:p>
                    <a:p>
                      <a:pPr marL="0" marR="0" lvl="0" indent="0" algn="l" rtl="0">
                        <a:spcBef>
                          <a:spcPts val="0"/>
                        </a:spcBef>
                        <a:spcAft>
                          <a:spcPts val="0"/>
                        </a:spcAft>
                        <a:buClr>
                          <a:schemeClr val="dk1"/>
                        </a:buClr>
                        <a:buSzPts val="1100"/>
                        <a:buFont typeface="Tahoma"/>
                        <a:buNone/>
                      </a:pPr>
                      <a:endParaRPr sz="1100"/>
                    </a:p>
                    <a:p>
                      <a:pPr marL="0" marR="0" lvl="0" indent="0" algn="l" rtl="0">
                        <a:spcBef>
                          <a:spcPts val="0"/>
                        </a:spcBef>
                        <a:spcAft>
                          <a:spcPts val="0"/>
                        </a:spcAft>
                        <a:buClr>
                          <a:srgbClr val="000000"/>
                        </a:buClr>
                        <a:buSzPts val="1100"/>
                        <a:buFont typeface="Tahoma"/>
                        <a:buNone/>
                      </a:pPr>
                      <a:r>
                        <a:rPr lang="en-US" sz="1100">
                          <a:solidFill>
                            <a:srgbClr val="000000"/>
                          </a:solidFill>
                        </a:rPr>
                        <a:t>1000   </a:t>
                      </a:r>
                      <a:r>
                        <a:rPr lang="en-US" sz="1100"/>
                        <a:t>                                    </a:t>
                      </a:r>
                      <a:r>
                        <a:rPr lang="en-US" sz="1100">
                          <a:solidFill>
                            <a:srgbClr val="000000"/>
                          </a:solidFill>
                        </a:rPr>
                        <a:t>1009</a:t>
                      </a:r>
                      <a:endParaRPr sz="1100">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400"/>
                        <a:t>Reserves 10 bytes of memory</a:t>
                      </a:r>
                      <a:endParaRPr sz="14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b="1"/>
                        <a:t>RESW</a:t>
                      </a:r>
                      <a:endParaRPr sz="1800" b="1"/>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ahoma"/>
                        <a:buNone/>
                      </a:pPr>
                      <a:r>
                        <a:rPr lang="en-US" sz="1800" i="1"/>
                        <a:t>identifier</a:t>
                      </a:r>
                      <a:r>
                        <a:rPr lang="en-US" sz="1800"/>
                        <a:t> </a:t>
                      </a:r>
                      <a:r>
                        <a:rPr lang="en-US" sz="1800">
                          <a:solidFill>
                            <a:srgbClr val="000000"/>
                          </a:solidFill>
                        </a:rPr>
                        <a:t>RESW</a:t>
                      </a:r>
                      <a:r>
                        <a:rPr lang="en-US" sz="1800"/>
                        <a:t> </a:t>
                      </a:r>
                      <a:r>
                        <a:rPr lang="en-US" sz="1800" i="1"/>
                        <a:t>data</a:t>
                      </a:r>
                      <a:endParaRPr sz="1800" i="1"/>
                    </a:p>
                    <a:p>
                      <a:pPr marL="0" marR="0" lvl="0" indent="0" algn="l" rtl="0">
                        <a:spcBef>
                          <a:spcPts val="0"/>
                        </a:spcBef>
                        <a:spcAft>
                          <a:spcPts val="0"/>
                        </a:spcAft>
                        <a:buNone/>
                      </a:pPr>
                      <a:endParaRPr sz="18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Tahoma"/>
                        <a:buNone/>
                      </a:pPr>
                      <a:r>
                        <a:rPr lang="en-US" sz="1600"/>
                        <a:t>     NUM </a:t>
                      </a:r>
                      <a:r>
                        <a:rPr lang="en-US" sz="1600">
                          <a:solidFill>
                            <a:srgbClr val="000000"/>
                          </a:solidFill>
                        </a:rPr>
                        <a:t>RESW</a:t>
                      </a:r>
                      <a:r>
                        <a:rPr lang="en-US" sz="1600"/>
                        <a:t> 3</a:t>
                      </a:r>
                      <a:endParaRPr sz="1600"/>
                    </a:p>
                    <a:p>
                      <a:pPr marL="0" marR="0" lvl="0" indent="0" algn="l" rtl="0">
                        <a:lnSpc>
                          <a:spcPct val="100000"/>
                        </a:lnSpc>
                        <a:spcBef>
                          <a:spcPts val="0"/>
                        </a:spcBef>
                        <a:spcAft>
                          <a:spcPts val="0"/>
                        </a:spcAft>
                        <a:buClr>
                          <a:schemeClr val="dk1"/>
                        </a:buClr>
                        <a:buSzPts val="1600"/>
                        <a:buFont typeface="Tahoma"/>
                        <a:buNone/>
                      </a:pPr>
                      <a:r>
                        <a:rPr lang="en-US" sz="1600"/>
                        <a:t> </a:t>
                      </a:r>
                      <a:r>
                        <a:rPr lang="en-US" sz="1050" b="1">
                          <a:solidFill>
                            <a:srgbClr val="320033"/>
                          </a:solidFill>
                        </a:rPr>
                        <a:t>3 Bytes</a:t>
                      </a:r>
                      <a:r>
                        <a:rPr lang="en-US" sz="1050"/>
                        <a:t>     </a:t>
                      </a:r>
                      <a:r>
                        <a:rPr lang="en-US" sz="1050" b="1">
                          <a:solidFill>
                            <a:srgbClr val="320033"/>
                          </a:solidFill>
                          <a:latin typeface="Tahoma"/>
                          <a:ea typeface="Tahoma"/>
                          <a:cs typeface="Tahoma"/>
                          <a:sym typeface="Tahoma"/>
                        </a:rPr>
                        <a:t>3 Bytes       3 Bytes</a:t>
                      </a:r>
                      <a:endParaRPr sz="1050" b="1">
                        <a:solidFill>
                          <a:srgbClr val="320033"/>
                        </a:solidFill>
                        <a:latin typeface="Tahoma"/>
                        <a:ea typeface="Tahoma"/>
                        <a:cs typeface="Tahoma"/>
                        <a:sym typeface="Tahoma"/>
                      </a:endParaRPr>
                    </a:p>
                    <a:p>
                      <a:pPr marL="0" marR="0" lvl="0" indent="0" algn="l" rtl="0">
                        <a:spcBef>
                          <a:spcPts val="0"/>
                        </a:spcBef>
                        <a:spcAft>
                          <a:spcPts val="0"/>
                        </a:spcAft>
                        <a:buNone/>
                      </a:pPr>
                      <a:endParaRPr sz="1600"/>
                    </a:p>
                    <a:p>
                      <a:pPr marL="0" marR="0" lvl="0" indent="0" algn="l" rtl="0">
                        <a:spcBef>
                          <a:spcPts val="0"/>
                        </a:spcBef>
                        <a:spcAft>
                          <a:spcPts val="0"/>
                        </a:spcAft>
                        <a:buNone/>
                      </a:pPr>
                      <a:endParaRPr sz="1050"/>
                    </a:p>
                    <a:p>
                      <a:pPr marL="0" marR="0" lvl="0" indent="0" algn="l" rtl="0">
                        <a:spcBef>
                          <a:spcPts val="0"/>
                        </a:spcBef>
                        <a:spcAft>
                          <a:spcPts val="0"/>
                        </a:spcAft>
                        <a:buNone/>
                      </a:pPr>
                      <a:r>
                        <a:rPr lang="en-US" sz="1050"/>
                        <a:t>   1 Word        1 Word      1 Word</a:t>
                      </a:r>
                      <a:endParaRPr sz="105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400"/>
                        <a:t>Reserves 3 words of memory</a:t>
                      </a:r>
                      <a:endParaRPr sz="14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52125">
                <a:tc>
                  <a:txBody>
                    <a:bodyPr/>
                    <a:lstStyle/>
                    <a:p>
                      <a:pPr marL="0" marR="0" lvl="0" indent="0" algn="l" rtl="0">
                        <a:spcBef>
                          <a:spcPts val="0"/>
                        </a:spcBef>
                        <a:spcAft>
                          <a:spcPts val="0"/>
                        </a:spcAft>
                        <a:buNone/>
                      </a:pPr>
                      <a:r>
                        <a:rPr lang="en-US" sz="1800" b="1"/>
                        <a:t>START</a:t>
                      </a:r>
                      <a:endParaRPr sz="1800" b="1"/>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ahoma"/>
                        <a:buNone/>
                      </a:pPr>
                      <a:r>
                        <a:rPr lang="en-US" sz="1800" i="1"/>
                        <a:t>Label</a:t>
                      </a:r>
                      <a:r>
                        <a:rPr lang="en-US" sz="1800"/>
                        <a:t> </a:t>
                      </a:r>
                      <a:r>
                        <a:rPr lang="en-US" sz="1800">
                          <a:solidFill>
                            <a:srgbClr val="000000"/>
                          </a:solidFill>
                        </a:rPr>
                        <a:t>START</a:t>
                      </a:r>
                      <a:r>
                        <a:rPr lang="en-US" sz="1800"/>
                        <a:t> </a:t>
                      </a:r>
                      <a:r>
                        <a:rPr lang="en-US" sz="1800" i="1"/>
                        <a:t>operand</a:t>
                      </a:r>
                      <a:endParaRPr sz="18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COPY </a:t>
                      </a:r>
                      <a:r>
                        <a:rPr lang="en-US" sz="1600">
                          <a:solidFill>
                            <a:srgbClr val="000000"/>
                          </a:solidFill>
                        </a:rPr>
                        <a:t>START  </a:t>
                      </a:r>
                      <a:r>
                        <a:rPr lang="en-US" sz="1600">
                          <a:solidFill>
                            <a:schemeClr val="dk1"/>
                          </a:solidFill>
                          <a:latin typeface="Tahoma"/>
                          <a:ea typeface="Tahoma"/>
                          <a:cs typeface="Tahoma"/>
                          <a:sym typeface="Tahoma"/>
                        </a:rPr>
                        <a:t>1000</a:t>
                      </a:r>
                      <a:endParaRPr sz="1600">
                        <a:solidFill>
                          <a:schemeClr val="dk1"/>
                        </a:solidFill>
                        <a:latin typeface="Tahoma"/>
                        <a:ea typeface="Tahoma"/>
                        <a:cs typeface="Tahoma"/>
                        <a:sym typeface="Tahoma"/>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COPY: </a:t>
                      </a:r>
                      <a:r>
                        <a:rPr lang="en-US" sz="1200">
                          <a:solidFill>
                            <a:srgbClr val="320033"/>
                          </a:solidFill>
                        </a:rPr>
                        <a:t>name of the program</a:t>
                      </a:r>
                      <a:endParaRPr sz="1200">
                        <a:solidFill>
                          <a:srgbClr val="320033"/>
                        </a:solidFill>
                      </a:endParaRPr>
                    </a:p>
                    <a:p>
                      <a:pPr marL="0" marR="0" lvl="0" indent="0" algn="l" rtl="0">
                        <a:spcBef>
                          <a:spcPts val="0"/>
                        </a:spcBef>
                        <a:spcAft>
                          <a:spcPts val="0"/>
                        </a:spcAft>
                        <a:buNone/>
                      </a:pPr>
                      <a:r>
                        <a:rPr lang="en-US" sz="1200"/>
                        <a:t>1000: </a:t>
                      </a:r>
                      <a:r>
                        <a:rPr lang="en-US" sz="1200">
                          <a:solidFill>
                            <a:srgbClr val="320033"/>
                          </a:solidFill>
                        </a:rPr>
                        <a:t>Location Counter is initialized</a:t>
                      </a:r>
                      <a:endParaRPr sz="1200">
                        <a:solidFill>
                          <a:srgbClr val="320033"/>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b="1"/>
                        <a:t>END</a:t>
                      </a:r>
                      <a:endParaRPr sz="1800" b="1"/>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Tahoma"/>
                        <a:buNone/>
                      </a:pPr>
                      <a:r>
                        <a:rPr lang="en-US" sz="1800">
                          <a:solidFill>
                            <a:srgbClr val="000000"/>
                          </a:solidFill>
                        </a:rPr>
                        <a:t>END</a:t>
                      </a:r>
                      <a:r>
                        <a:rPr lang="en-US" sz="1800"/>
                        <a:t> </a:t>
                      </a:r>
                      <a:r>
                        <a:rPr lang="en-US" sz="1800" i="1"/>
                        <a:t>Label</a:t>
                      </a:r>
                      <a:endParaRPr sz="18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000000"/>
                          </a:solidFill>
                        </a:rPr>
                        <a:t>END </a:t>
                      </a:r>
                      <a:r>
                        <a:rPr lang="en-US" sz="1600"/>
                        <a:t>COPY</a:t>
                      </a:r>
                      <a:endParaRPr sz="16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4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25" name="Google Shape;325;p28"/>
          <p:cNvGraphicFramePr/>
          <p:nvPr/>
        </p:nvGraphicFramePr>
        <p:xfrm>
          <a:off x="3886200" y="4114800"/>
          <a:ext cx="2083000" cy="365770"/>
        </p:xfrm>
        <a:graphic>
          <a:graphicData uri="http://schemas.openxmlformats.org/drawingml/2006/table">
            <a:tbl>
              <a:tblPr firstRow="1" bandRow="1">
                <a:noFill/>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tblGrid>
              <a:tr h="279400">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26" name="Google Shape;326;p28"/>
          <p:cNvGraphicFramePr/>
          <p:nvPr/>
        </p:nvGraphicFramePr>
        <p:xfrm>
          <a:off x="3810000" y="5257800"/>
          <a:ext cx="2057400" cy="365770"/>
        </p:xfrm>
        <a:graphic>
          <a:graphicData uri="http://schemas.openxmlformats.org/drawingml/2006/table">
            <a:tbl>
              <a:tblPr firstRow="1" bandRow="1">
                <a:noFill/>
              </a:tblPr>
              <a:tblGrid>
                <a:gridCol w="228600">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gridCol w="228600">
                  <a:extLst>
                    <a:ext uri="{9D8B030D-6E8A-4147-A177-3AD203B41FA5}">
                      <a16:colId xmlns:a16="http://schemas.microsoft.com/office/drawing/2014/main" val="20004"/>
                    </a:ext>
                  </a:extLst>
                </a:gridCol>
                <a:gridCol w="228600">
                  <a:extLst>
                    <a:ext uri="{9D8B030D-6E8A-4147-A177-3AD203B41FA5}">
                      <a16:colId xmlns:a16="http://schemas.microsoft.com/office/drawing/2014/main" val="20005"/>
                    </a:ext>
                  </a:extLst>
                </a:gridCol>
                <a:gridCol w="228600">
                  <a:extLst>
                    <a:ext uri="{9D8B030D-6E8A-4147-A177-3AD203B41FA5}">
                      <a16:colId xmlns:a16="http://schemas.microsoft.com/office/drawing/2014/main" val="20006"/>
                    </a:ext>
                  </a:extLst>
                </a:gridCol>
                <a:gridCol w="228600">
                  <a:extLst>
                    <a:ext uri="{9D8B030D-6E8A-4147-A177-3AD203B41FA5}">
                      <a16:colId xmlns:a16="http://schemas.microsoft.com/office/drawing/2014/main" val="20007"/>
                    </a:ext>
                  </a:extLst>
                </a:gridCol>
                <a:gridCol w="228600">
                  <a:extLst>
                    <a:ext uri="{9D8B030D-6E8A-4147-A177-3AD203B41FA5}">
                      <a16:colId xmlns:a16="http://schemas.microsoft.com/office/drawing/2014/main" val="20008"/>
                    </a:ext>
                  </a:extLst>
                </a:gridCol>
              </a:tblGrid>
              <a:tr h="279400">
                <a:tc>
                  <a:txBody>
                    <a:bodyPr/>
                    <a:lstStyle/>
                    <a:p>
                      <a:pPr marL="0" marR="0" lvl="0" indent="0" algn="l" rtl="0">
                        <a:spcBef>
                          <a:spcPts val="0"/>
                        </a:spcBef>
                        <a:spcAft>
                          <a:spcPts val="0"/>
                        </a:spcAft>
                        <a:buNone/>
                      </a:pPr>
                      <a:endParaRPr sz="1800">
                        <a:solidFill>
                          <a:srgbClr val="320033"/>
                        </a:solidFill>
                      </a:endParaRPr>
                    </a:p>
                  </a:txBody>
                  <a:tcPr marL="91450" marR="91450" marT="45725" marB="45725">
                    <a:lnL w="12700" cap="flat" cmpd="sng">
                      <a:solidFill>
                        <a:srgbClr val="C00000"/>
                      </a:solidFill>
                      <a:prstDash val="solid"/>
                      <a:round/>
                      <a:headEnd type="none" w="sm" len="sm"/>
                      <a:tailEnd type="none" w="sm" len="sm"/>
                    </a:lnL>
                    <a:lnT w="12700" cap="flat" cmpd="sng">
                      <a:solidFill>
                        <a:srgbClr val="C00000"/>
                      </a:solidFill>
                      <a:prstDash val="solid"/>
                      <a:round/>
                      <a:headEnd type="none" w="sm" len="sm"/>
                      <a:tailEnd type="none" w="sm" len="sm"/>
                    </a:lnT>
                    <a:lnB w="12700" cap="flat" cmpd="sng">
                      <a:solidFill>
                        <a:srgbClr val="C00000"/>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rgbClr val="320033"/>
                        </a:solidFill>
                      </a:endParaRPr>
                    </a:p>
                  </a:txBody>
                  <a:tcPr marL="91450" marR="91450" marT="45725" marB="45725">
                    <a:lnT w="12700" cap="flat" cmpd="sng">
                      <a:solidFill>
                        <a:srgbClr val="C00000"/>
                      </a:solidFill>
                      <a:prstDash val="solid"/>
                      <a:round/>
                      <a:headEnd type="none" w="sm" len="sm"/>
                      <a:tailEnd type="none" w="sm" len="sm"/>
                    </a:lnT>
                    <a:lnB w="12700" cap="flat" cmpd="sng">
                      <a:solidFill>
                        <a:srgbClr val="C00000"/>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rgbClr val="320033"/>
                        </a:solidFill>
                      </a:endParaRPr>
                    </a:p>
                  </a:txBody>
                  <a:tcPr marL="91450" marR="91450" marT="45725" marB="45725">
                    <a:lnR w="12700" cap="flat" cmpd="sng">
                      <a:solidFill>
                        <a:srgbClr val="C00000"/>
                      </a:solidFill>
                      <a:prstDash val="solid"/>
                      <a:round/>
                      <a:headEnd type="none" w="sm" len="sm"/>
                      <a:tailEnd type="none" w="sm" len="sm"/>
                    </a:lnR>
                    <a:lnT w="12700" cap="flat" cmpd="sng">
                      <a:solidFill>
                        <a:srgbClr val="C00000"/>
                      </a:solidFill>
                      <a:prstDash val="solid"/>
                      <a:round/>
                      <a:headEnd type="none" w="sm" len="sm"/>
                      <a:tailEnd type="none" w="sm" len="sm"/>
                    </a:lnT>
                    <a:lnB w="12700" cap="flat" cmpd="sng">
                      <a:solidFill>
                        <a:srgbClr val="C00000"/>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rgbClr val="320033"/>
                        </a:solidFill>
                      </a:endParaRPr>
                    </a:p>
                  </a:txBody>
                  <a:tcPr marL="91450" marR="91450" marT="45725" marB="45725">
                    <a:lnL w="12700" cap="flat" cmpd="sng">
                      <a:solidFill>
                        <a:srgbClr val="C00000"/>
                      </a:solidFill>
                      <a:prstDash val="solid"/>
                      <a:round/>
                      <a:headEnd type="none" w="sm" len="sm"/>
                      <a:tailEnd type="none" w="sm" len="sm"/>
                    </a:lnL>
                    <a:lnT w="12700" cap="flat" cmpd="sng">
                      <a:solidFill>
                        <a:srgbClr val="C00000"/>
                      </a:solidFill>
                      <a:prstDash val="solid"/>
                      <a:round/>
                      <a:headEnd type="none" w="sm" len="sm"/>
                      <a:tailEnd type="none" w="sm" len="sm"/>
                    </a:lnT>
                    <a:lnB w="12700" cap="flat" cmpd="sng">
                      <a:solidFill>
                        <a:srgbClr val="C00000"/>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rgbClr val="320033"/>
                        </a:solidFill>
                      </a:endParaRPr>
                    </a:p>
                  </a:txBody>
                  <a:tcPr marL="91450" marR="91450" marT="45725" marB="45725">
                    <a:lnT w="12700" cap="flat" cmpd="sng">
                      <a:solidFill>
                        <a:srgbClr val="C00000"/>
                      </a:solidFill>
                      <a:prstDash val="solid"/>
                      <a:round/>
                      <a:headEnd type="none" w="sm" len="sm"/>
                      <a:tailEnd type="none" w="sm" len="sm"/>
                    </a:lnT>
                    <a:lnB w="12700" cap="flat" cmpd="sng">
                      <a:solidFill>
                        <a:srgbClr val="C00000"/>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rgbClr val="320033"/>
                        </a:solidFill>
                      </a:endParaRPr>
                    </a:p>
                  </a:txBody>
                  <a:tcPr marL="91450" marR="91450" marT="45725" marB="45725">
                    <a:lnR w="12700" cap="flat" cmpd="sng">
                      <a:solidFill>
                        <a:srgbClr val="C00000"/>
                      </a:solidFill>
                      <a:prstDash val="solid"/>
                      <a:round/>
                      <a:headEnd type="none" w="sm" len="sm"/>
                      <a:tailEnd type="none" w="sm" len="sm"/>
                    </a:lnR>
                    <a:lnT w="12700" cap="flat" cmpd="sng">
                      <a:solidFill>
                        <a:srgbClr val="C00000"/>
                      </a:solidFill>
                      <a:prstDash val="solid"/>
                      <a:round/>
                      <a:headEnd type="none" w="sm" len="sm"/>
                      <a:tailEnd type="none" w="sm" len="sm"/>
                    </a:lnT>
                    <a:lnB w="12700" cap="flat" cmpd="sng">
                      <a:solidFill>
                        <a:srgbClr val="C00000"/>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rgbClr val="320033"/>
                        </a:solidFill>
                      </a:endParaRPr>
                    </a:p>
                  </a:txBody>
                  <a:tcPr marL="91450" marR="91450" marT="45725" marB="45725">
                    <a:lnL w="12700" cap="flat" cmpd="sng">
                      <a:solidFill>
                        <a:srgbClr val="C00000"/>
                      </a:solidFill>
                      <a:prstDash val="solid"/>
                      <a:round/>
                      <a:headEnd type="none" w="sm" len="sm"/>
                      <a:tailEnd type="none" w="sm" len="sm"/>
                    </a:lnL>
                    <a:lnT w="12700" cap="flat" cmpd="sng">
                      <a:solidFill>
                        <a:srgbClr val="C00000"/>
                      </a:solidFill>
                      <a:prstDash val="solid"/>
                      <a:round/>
                      <a:headEnd type="none" w="sm" len="sm"/>
                      <a:tailEnd type="none" w="sm" len="sm"/>
                    </a:lnT>
                    <a:lnB w="12700" cap="flat" cmpd="sng">
                      <a:solidFill>
                        <a:srgbClr val="C00000"/>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rgbClr val="320033"/>
                        </a:solidFill>
                      </a:endParaRPr>
                    </a:p>
                  </a:txBody>
                  <a:tcPr marL="91450" marR="91450" marT="45725" marB="45725">
                    <a:lnT w="12700" cap="flat" cmpd="sng">
                      <a:solidFill>
                        <a:srgbClr val="C00000"/>
                      </a:solidFill>
                      <a:prstDash val="solid"/>
                      <a:round/>
                      <a:headEnd type="none" w="sm" len="sm"/>
                      <a:tailEnd type="none" w="sm" len="sm"/>
                    </a:lnT>
                    <a:lnB w="12700" cap="flat" cmpd="sng">
                      <a:solidFill>
                        <a:srgbClr val="C00000"/>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rgbClr val="320033"/>
                        </a:solidFill>
                      </a:endParaRPr>
                    </a:p>
                  </a:txBody>
                  <a:tcPr marL="91450" marR="91450" marT="45725" marB="45725">
                    <a:lnR w="12700" cap="flat" cmpd="sng">
                      <a:solidFill>
                        <a:srgbClr val="C00000"/>
                      </a:solidFill>
                      <a:prstDash val="solid"/>
                      <a:round/>
                      <a:headEnd type="none" w="sm" len="sm"/>
                      <a:tailEnd type="none" w="sm" len="sm"/>
                    </a:lnR>
                    <a:lnT w="12700" cap="flat" cmpd="sng">
                      <a:solidFill>
                        <a:srgbClr val="C00000"/>
                      </a:solidFill>
                      <a:prstDash val="solid"/>
                      <a:round/>
                      <a:headEnd type="none" w="sm" len="sm"/>
                      <a:tailEnd type="none" w="sm" len="sm"/>
                    </a:lnT>
                    <a:lnB w="12700" cap="flat" cmpd="sng">
                      <a:solidFill>
                        <a:srgbClr val="C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609600" y="533400"/>
            <a:ext cx="7772400" cy="43683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dirty="0"/>
              <a:t>SIC programming</a:t>
            </a:r>
            <a:endParaRPr dirty="0"/>
          </a:p>
        </p:txBody>
      </p:sp>
      <p:sp>
        <p:nvSpPr>
          <p:cNvPr id="338" name="Google Shape;338;p30"/>
          <p:cNvSpPr txBox="1">
            <a:spLocks noGrp="1"/>
          </p:cNvSpPr>
          <p:nvPr>
            <p:ph type="body" idx="1"/>
          </p:nvPr>
        </p:nvSpPr>
        <p:spPr>
          <a:xfrm>
            <a:off x="533400" y="970230"/>
            <a:ext cx="7772400" cy="41148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SzPts val="3520"/>
              <a:buChar char="•"/>
            </a:pPr>
            <a:r>
              <a:rPr lang="en-US" dirty="0"/>
              <a:t>Format of SIC Instruction</a:t>
            </a:r>
            <a:endParaRPr dirty="0"/>
          </a:p>
          <a:p>
            <a:pPr marL="342900" indent="-119379">
              <a:spcBef>
                <a:spcPts val="640"/>
              </a:spcBef>
              <a:buSzPts val="3520"/>
              <a:buNone/>
            </a:pPr>
            <a:endParaRPr dirty="0"/>
          </a:p>
          <a:p>
            <a:pPr marL="342900" indent="-119379">
              <a:spcBef>
                <a:spcPts val="640"/>
              </a:spcBef>
              <a:buSzPts val="3520"/>
              <a:buNone/>
            </a:pPr>
            <a:endParaRPr dirty="0"/>
          </a:p>
          <a:p>
            <a:pPr marL="342900" indent="-119379">
              <a:spcBef>
                <a:spcPts val="640"/>
              </a:spcBef>
              <a:buSzPts val="3520"/>
              <a:buNone/>
            </a:pPr>
            <a:endParaRPr dirty="0"/>
          </a:p>
          <a:p>
            <a:pPr marL="342900" indent="-342900">
              <a:spcBef>
                <a:spcPts val="640"/>
              </a:spcBef>
              <a:buSzPts val="3520"/>
              <a:buChar char="•"/>
            </a:pPr>
            <a:r>
              <a:rPr lang="en-US" dirty="0"/>
              <a:t>Example: </a:t>
            </a:r>
            <a:endParaRPr dirty="0"/>
          </a:p>
        </p:txBody>
      </p:sp>
      <p:graphicFrame>
        <p:nvGraphicFramePr>
          <p:cNvPr id="339" name="Google Shape;339;p30"/>
          <p:cNvGraphicFramePr/>
          <p:nvPr>
            <p:extLst>
              <p:ext uri="{D42A27DB-BD31-4B8C-83A1-F6EECF244321}">
                <p14:modId xmlns:p14="http://schemas.microsoft.com/office/powerpoint/2010/main" val="1640714849"/>
              </p:ext>
            </p:extLst>
          </p:nvPr>
        </p:nvGraphicFramePr>
        <p:xfrm>
          <a:off x="419100" y="1579860"/>
          <a:ext cx="8305800" cy="1955820"/>
        </p:xfrm>
        <a:graphic>
          <a:graphicData uri="http://schemas.openxmlformats.org/drawingml/2006/table">
            <a:tbl>
              <a:tblPr firstRow="1" bandRow="1">
                <a:noFill/>
              </a:tblPr>
              <a:tblGrid>
                <a:gridCol w="1245875">
                  <a:extLst>
                    <a:ext uri="{9D8B030D-6E8A-4147-A177-3AD203B41FA5}">
                      <a16:colId xmlns:a16="http://schemas.microsoft.com/office/drawing/2014/main" val="20000"/>
                    </a:ext>
                  </a:extLst>
                </a:gridCol>
                <a:gridCol w="1665450">
                  <a:extLst>
                    <a:ext uri="{9D8B030D-6E8A-4147-A177-3AD203B41FA5}">
                      <a16:colId xmlns:a16="http://schemas.microsoft.com/office/drawing/2014/main" val="20001"/>
                    </a:ext>
                  </a:extLst>
                </a:gridCol>
                <a:gridCol w="1969425">
                  <a:extLst>
                    <a:ext uri="{9D8B030D-6E8A-4147-A177-3AD203B41FA5}">
                      <a16:colId xmlns:a16="http://schemas.microsoft.com/office/drawing/2014/main" val="20002"/>
                    </a:ext>
                  </a:extLst>
                </a:gridCol>
                <a:gridCol w="1712525">
                  <a:extLst>
                    <a:ext uri="{9D8B030D-6E8A-4147-A177-3AD203B41FA5}">
                      <a16:colId xmlns:a16="http://schemas.microsoft.com/office/drawing/2014/main" val="20003"/>
                    </a:ext>
                  </a:extLst>
                </a:gridCol>
                <a:gridCol w="1712525">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a:solidFill>
                            <a:srgbClr val="000000"/>
                          </a:solidFill>
                        </a:rPr>
                        <a:t>FORMAT:</a:t>
                      </a:r>
                      <a:endParaRPr sz="1800">
                        <a:solidFill>
                          <a:srgbClr val="000000"/>
                        </a:solidFill>
                      </a:endParaRPr>
                    </a:p>
                  </a:txBody>
                  <a:tcPr marL="91450" marR="91450" marT="45725" marB="45725">
                    <a:lnB w="12700" cap="flat" cmpd="sng">
                      <a:solidFill>
                        <a:srgbClr val="787878"/>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000000"/>
                          </a:solidFill>
                        </a:rPr>
                        <a:t>LABEL</a:t>
                      </a:r>
                      <a:endParaRPr sz="1800">
                        <a:solidFill>
                          <a:srgbClr val="000000"/>
                        </a:solidFill>
                      </a:endParaRPr>
                    </a:p>
                  </a:txBody>
                  <a:tcPr marL="91450" marR="91450" marT="45725" marB="45725">
                    <a:lnB w="12700" cap="flat" cmpd="sng">
                      <a:solidFill>
                        <a:srgbClr val="787878"/>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000000"/>
                          </a:solidFill>
                        </a:rPr>
                        <a:t>MNEMONIC</a:t>
                      </a:r>
                      <a:endParaRPr sz="1800">
                        <a:solidFill>
                          <a:srgbClr val="000000"/>
                        </a:solidFill>
                      </a:endParaRPr>
                    </a:p>
                  </a:txBody>
                  <a:tcPr marL="91450" marR="91450" marT="45725" marB="45725">
                    <a:lnB w="12700" cap="flat" cmpd="sng">
                      <a:solidFill>
                        <a:srgbClr val="787878"/>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000000"/>
                          </a:solidFill>
                        </a:rPr>
                        <a:t>OPERANDS</a:t>
                      </a:r>
                      <a:endParaRPr sz="1800">
                        <a:solidFill>
                          <a:srgbClr val="000000"/>
                        </a:solidFill>
                      </a:endParaRPr>
                    </a:p>
                  </a:txBody>
                  <a:tcPr marL="91450" marR="91450" marT="45725" marB="45725">
                    <a:lnB w="12700" cap="flat" cmpd="sng">
                      <a:solidFill>
                        <a:srgbClr val="787878"/>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000000"/>
                          </a:solidFill>
                        </a:rPr>
                        <a:t>COMMENTS</a:t>
                      </a:r>
                      <a:endParaRPr sz="1800">
                        <a:solidFill>
                          <a:srgbClr val="000000"/>
                        </a:solidFill>
                      </a:endParaRPr>
                    </a:p>
                  </a:txBody>
                  <a:tcPr marL="91450" marR="91450" marT="45725" marB="45725">
                    <a:lnB w="12700" cap="flat" cmpd="sng">
                      <a:solidFill>
                        <a:srgbClr val="787878"/>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Definition:</a:t>
                      </a:r>
                      <a:endParaRPr sz="1800"/>
                    </a:p>
                  </a:txBody>
                  <a:tcPr marL="91450" marR="91450" marT="45725" marB="45725">
                    <a:lnL w="12700" cap="flat" cmpd="sng">
                      <a:solidFill>
                        <a:srgbClr val="787878"/>
                      </a:solidFill>
                      <a:prstDash val="solid"/>
                      <a:round/>
                      <a:headEnd type="none" w="sm" len="sm"/>
                      <a:tailEnd type="none" w="sm" len="sm"/>
                    </a:lnL>
                    <a:lnR w="12700" cap="flat" cmpd="sng">
                      <a:solidFill>
                        <a:srgbClr val="787878"/>
                      </a:solidFill>
                      <a:prstDash val="solid"/>
                      <a:round/>
                      <a:headEnd type="none" w="sm" len="sm"/>
                      <a:tailEnd type="none" w="sm" len="sm"/>
                    </a:lnR>
                    <a:lnT w="12700" cap="flat" cmpd="sng">
                      <a:solidFill>
                        <a:srgbClr val="787878"/>
                      </a:solidFill>
                      <a:prstDash val="solid"/>
                      <a:round/>
                      <a:headEnd type="none" w="sm" len="sm"/>
                      <a:tailEnd type="none" w="sm" len="sm"/>
                    </a:lnT>
                    <a:lnB w="12700" cap="flat" cmpd="sng">
                      <a:solidFill>
                        <a:srgbClr val="787878"/>
                      </a:solidFill>
                      <a:prstDash val="solid"/>
                      <a:round/>
                      <a:headEnd type="none" w="sm" len="sm"/>
                      <a:tailEnd type="none" w="sm" len="sm"/>
                    </a:lnB>
                  </a:tcPr>
                </a:tc>
                <a:tc>
                  <a:txBody>
                    <a:bodyPr/>
                    <a:lstStyle/>
                    <a:p>
                      <a:pPr marL="0" marR="0" lvl="0" indent="0" algn="l" rtl="0">
                        <a:spcBef>
                          <a:spcPts val="0"/>
                        </a:spcBef>
                        <a:spcAft>
                          <a:spcPts val="0"/>
                        </a:spcAft>
                        <a:buNone/>
                      </a:pPr>
                      <a:r>
                        <a:rPr lang="en-US" sz="1400"/>
                        <a:t>Each instruction or data will be stored in the memory at some location. </a:t>
                      </a:r>
                      <a:r>
                        <a:rPr lang="en-US" sz="1400" u="sng"/>
                        <a:t>Name given to the location is LABEL</a:t>
                      </a:r>
                      <a:endParaRPr sz="1400" u="sng"/>
                    </a:p>
                  </a:txBody>
                  <a:tcPr marL="91450" marR="91450" marT="45725" marB="45725">
                    <a:lnL w="12700" cap="flat" cmpd="sng">
                      <a:solidFill>
                        <a:srgbClr val="787878"/>
                      </a:solidFill>
                      <a:prstDash val="solid"/>
                      <a:round/>
                      <a:headEnd type="none" w="sm" len="sm"/>
                      <a:tailEnd type="none" w="sm" len="sm"/>
                    </a:lnL>
                    <a:lnR w="12700" cap="flat" cmpd="sng">
                      <a:solidFill>
                        <a:srgbClr val="787878"/>
                      </a:solidFill>
                      <a:prstDash val="solid"/>
                      <a:round/>
                      <a:headEnd type="none" w="sm" len="sm"/>
                      <a:tailEnd type="none" w="sm" len="sm"/>
                    </a:lnR>
                    <a:lnT w="12700" cap="flat" cmpd="sng">
                      <a:solidFill>
                        <a:srgbClr val="787878"/>
                      </a:solidFill>
                      <a:prstDash val="solid"/>
                      <a:round/>
                      <a:headEnd type="none" w="sm" len="sm"/>
                      <a:tailEnd type="none" w="sm" len="sm"/>
                    </a:lnT>
                    <a:lnB w="12700" cap="flat" cmpd="sng">
                      <a:solidFill>
                        <a:srgbClr val="787878"/>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solidFill>
                            <a:schemeClr val="dk1"/>
                          </a:solidFill>
                          <a:latin typeface="Tahoma"/>
                          <a:ea typeface="Tahoma"/>
                          <a:cs typeface="Tahoma"/>
                          <a:sym typeface="Tahoma"/>
                        </a:rPr>
                        <a:t>Symbolic names given for a machine Instructions or Assembler Directives are called Mnemonics</a:t>
                      </a:r>
                      <a:endParaRPr sz="1400" dirty="0">
                        <a:solidFill>
                          <a:schemeClr val="dk1"/>
                        </a:solidFill>
                        <a:latin typeface="Tahoma"/>
                        <a:ea typeface="Tahoma"/>
                        <a:cs typeface="Tahoma"/>
                        <a:sym typeface="Tahoma"/>
                      </a:endParaRPr>
                    </a:p>
                  </a:txBody>
                  <a:tcPr marL="91450" marR="91450" marT="45725" marB="45725">
                    <a:lnL w="12700" cap="flat" cmpd="sng">
                      <a:solidFill>
                        <a:srgbClr val="787878"/>
                      </a:solidFill>
                      <a:prstDash val="solid"/>
                      <a:round/>
                      <a:headEnd type="none" w="sm" len="sm"/>
                      <a:tailEnd type="none" w="sm" len="sm"/>
                    </a:lnL>
                    <a:lnR w="12700" cap="flat" cmpd="sng">
                      <a:solidFill>
                        <a:srgbClr val="787878"/>
                      </a:solidFill>
                      <a:prstDash val="solid"/>
                      <a:round/>
                      <a:headEnd type="none" w="sm" len="sm"/>
                      <a:tailEnd type="none" w="sm" len="sm"/>
                    </a:lnR>
                    <a:lnT w="12700" cap="flat" cmpd="sng">
                      <a:solidFill>
                        <a:srgbClr val="787878"/>
                      </a:solidFill>
                      <a:prstDash val="solid"/>
                      <a:round/>
                      <a:headEnd type="none" w="sm" len="sm"/>
                      <a:tailEnd type="none" w="sm" len="sm"/>
                    </a:lnT>
                    <a:lnB w="12700" cap="flat" cmpd="sng">
                      <a:solidFill>
                        <a:srgbClr val="787878"/>
                      </a:solidFill>
                      <a:prstDash val="solid"/>
                      <a:round/>
                      <a:headEnd type="none" w="sm" len="sm"/>
                      <a:tailEnd type="none" w="sm" len="sm"/>
                    </a:lnB>
                  </a:tcPr>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Operands may be registers or memory locations of data</a:t>
                      </a:r>
                      <a:endParaRPr sz="1400">
                        <a:solidFill>
                          <a:schemeClr val="dk1"/>
                        </a:solidFill>
                        <a:latin typeface="Tahoma"/>
                        <a:ea typeface="Tahoma"/>
                        <a:cs typeface="Tahoma"/>
                        <a:sym typeface="Tahoma"/>
                      </a:endParaRPr>
                    </a:p>
                  </a:txBody>
                  <a:tcPr marL="91450" marR="91450" marT="45725" marB="45725">
                    <a:lnL w="12700" cap="flat" cmpd="sng">
                      <a:solidFill>
                        <a:srgbClr val="787878"/>
                      </a:solidFill>
                      <a:prstDash val="solid"/>
                      <a:round/>
                      <a:headEnd type="none" w="sm" len="sm"/>
                      <a:tailEnd type="none" w="sm" len="sm"/>
                    </a:lnL>
                    <a:lnR w="12700" cap="flat" cmpd="sng">
                      <a:solidFill>
                        <a:srgbClr val="787878"/>
                      </a:solidFill>
                      <a:prstDash val="solid"/>
                      <a:round/>
                      <a:headEnd type="none" w="sm" len="sm"/>
                      <a:tailEnd type="none" w="sm" len="sm"/>
                    </a:lnR>
                    <a:lnT w="12700" cap="flat" cmpd="sng">
                      <a:solidFill>
                        <a:srgbClr val="787878"/>
                      </a:solidFill>
                      <a:prstDash val="solid"/>
                      <a:round/>
                      <a:headEnd type="none" w="sm" len="sm"/>
                      <a:tailEnd type="none" w="sm" len="sm"/>
                    </a:lnT>
                    <a:lnB w="12700" cap="flat" cmpd="sng">
                      <a:solidFill>
                        <a:srgbClr val="787878"/>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solidFill>
                            <a:schemeClr val="dk1"/>
                          </a:solidFill>
                          <a:latin typeface="Tahoma"/>
                          <a:ea typeface="Tahoma"/>
                          <a:cs typeface="Tahoma"/>
                          <a:sym typeface="Tahoma"/>
                        </a:rPr>
                        <a:t>Used for documenting</a:t>
                      </a:r>
                      <a:endParaRPr sz="1400" dirty="0">
                        <a:solidFill>
                          <a:schemeClr val="dk1"/>
                        </a:solidFill>
                        <a:latin typeface="Tahoma"/>
                        <a:ea typeface="Tahoma"/>
                        <a:cs typeface="Tahoma"/>
                        <a:sym typeface="Tahoma"/>
                      </a:endParaRPr>
                    </a:p>
                  </a:txBody>
                  <a:tcPr marL="91450" marR="91450" marT="45725" marB="45725">
                    <a:lnL w="12700" cap="flat" cmpd="sng">
                      <a:solidFill>
                        <a:srgbClr val="787878"/>
                      </a:solidFill>
                      <a:prstDash val="solid"/>
                      <a:round/>
                      <a:headEnd type="none" w="sm" len="sm"/>
                      <a:tailEnd type="none" w="sm" len="sm"/>
                    </a:lnL>
                    <a:lnR w="12700" cap="flat" cmpd="sng">
                      <a:solidFill>
                        <a:srgbClr val="787878"/>
                      </a:solidFill>
                      <a:prstDash val="solid"/>
                      <a:round/>
                      <a:headEnd type="none" w="sm" len="sm"/>
                      <a:tailEnd type="none" w="sm" len="sm"/>
                    </a:lnR>
                    <a:lnT w="12700" cap="flat" cmpd="sng">
                      <a:solidFill>
                        <a:srgbClr val="787878"/>
                      </a:solidFill>
                      <a:prstDash val="solid"/>
                      <a:round/>
                      <a:headEnd type="none" w="sm" len="sm"/>
                      <a:tailEnd type="none" w="sm" len="sm"/>
                    </a:lnT>
                    <a:lnB w="12700" cap="flat" cmpd="sng">
                      <a:solidFill>
                        <a:srgbClr val="787878"/>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0" name="Google Shape;340;p30"/>
          <p:cNvGraphicFramePr/>
          <p:nvPr>
            <p:extLst>
              <p:ext uri="{D42A27DB-BD31-4B8C-83A1-F6EECF244321}">
                <p14:modId xmlns:p14="http://schemas.microsoft.com/office/powerpoint/2010/main" val="1244300962"/>
              </p:ext>
            </p:extLst>
          </p:nvPr>
        </p:nvGraphicFramePr>
        <p:xfrm>
          <a:off x="832104" y="4145310"/>
          <a:ext cx="7772375" cy="2077770"/>
        </p:xfrm>
        <a:graphic>
          <a:graphicData uri="http://schemas.openxmlformats.org/drawingml/2006/table">
            <a:tbl>
              <a:tblPr firstRow="1" bandRow="1">
                <a:noFill/>
              </a:tblPr>
              <a:tblGrid>
                <a:gridCol w="1554475">
                  <a:extLst>
                    <a:ext uri="{9D8B030D-6E8A-4147-A177-3AD203B41FA5}">
                      <a16:colId xmlns:a16="http://schemas.microsoft.com/office/drawing/2014/main" val="20000"/>
                    </a:ext>
                  </a:extLst>
                </a:gridCol>
                <a:gridCol w="1554475">
                  <a:extLst>
                    <a:ext uri="{9D8B030D-6E8A-4147-A177-3AD203B41FA5}">
                      <a16:colId xmlns:a16="http://schemas.microsoft.com/office/drawing/2014/main" val="20001"/>
                    </a:ext>
                  </a:extLst>
                </a:gridCol>
                <a:gridCol w="1554475">
                  <a:extLst>
                    <a:ext uri="{9D8B030D-6E8A-4147-A177-3AD203B41FA5}">
                      <a16:colId xmlns:a16="http://schemas.microsoft.com/office/drawing/2014/main" val="20002"/>
                    </a:ext>
                  </a:extLst>
                </a:gridCol>
                <a:gridCol w="1554475">
                  <a:extLst>
                    <a:ext uri="{9D8B030D-6E8A-4147-A177-3AD203B41FA5}">
                      <a16:colId xmlns:a16="http://schemas.microsoft.com/office/drawing/2014/main" val="20003"/>
                    </a:ext>
                  </a:extLst>
                </a:gridCol>
                <a:gridCol w="1554475">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a:t>Address</a:t>
                      </a:r>
                      <a:endParaRPr sz="18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l" rtl="0">
                        <a:spcBef>
                          <a:spcPts val="0"/>
                        </a:spcBef>
                        <a:spcAft>
                          <a:spcPts val="0"/>
                        </a:spcAft>
                        <a:buNone/>
                      </a:pPr>
                      <a:r>
                        <a:rPr lang="en-US" sz="1800">
                          <a:solidFill>
                            <a:srgbClr val="000000"/>
                          </a:solidFill>
                        </a:rPr>
                        <a:t>LABEL</a:t>
                      </a:r>
                      <a:endParaRPr sz="1800">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000000"/>
                          </a:solidFill>
                        </a:rPr>
                        <a:t>MNEMONIC</a:t>
                      </a:r>
                      <a:endParaRPr sz="1800">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000000"/>
                          </a:solidFill>
                        </a:rPr>
                        <a:t>OPERANDS</a:t>
                      </a:r>
                      <a:endParaRPr sz="1800">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000000"/>
                          </a:solidFill>
                        </a:rPr>
                        <a:t>COMMENTS</a:t>
                      </a:r>
                      <a:endParaRPr sz="1800">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1000</a:t>
                      </a:r>
                      <a:endParaRPr sz="18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tc>
                  <a:txBody>
                    <a:bodyPr/>
                    <a:lstStyle/>
                    <a:p>
                      <a:pPr marL="0" marR="0" lvl="0" indent="0" algn="l" rtl="0">
                        <a:spcBef>
                          <a:spcPts val="0"/>
                        </a:spcBef>
                        <a:spcAft>
                          <a:spcPts val="0"/>
                        </a:spcAft>
                        <a:buNone/>
                      </a:pPr>
                      <a:r>
                        <a:rPr lang="en-US" sz="1800"/>
                        <a:t>NUM</a:t>
                      </a:r>
                      <a:endParaRPr sz="1800"/>
                    </a:p>
                  </a:txBody>
                  <a:tcPr marL="91450" marR="91450" marT="45725" marB="45725">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WORD</a:t>
                      </a:r>
                      <a:endParaRPr sz="1800"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X’112233’</a:t>
                      </a: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100"/>
                        <a:t>HEXADECIMAL 112233 is defined as word</a:t>
                      </a:r>
                      <a:endParaRPr sz="1800"/>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8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tc>
                  <a:txBody>
                    <a:bodyPr/>
                    <a:lstStyle/>
                    <a:p>
                      <a:pPr marL="0" marR="0" lvl="0" indent="0" algn="l" rtl="0">
                        <a:spcBef>
                          <a:spcPts val="0"/>
                        </a:spcBef>
                        <a:spcAft>
                          <a:spcPts val="0"/>
                        </a:spcAft>
                        <a:buNone/>
                      </a:pPr>
                      <a:endParaRPr sz="1800"/>
                    </a:p>
                  </a:txBody>
                  <a:tcPr marL="91450" marR="91450" marT="45725" marB="45725">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18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tc>
                  <a:txBody>
                    <a:bodyPr/>
                    <a:lstStyle/>
                    <a:p>
                      <a:pPr marL="0" marR="0" lvl="0" indent="0" algn="l" rtl="0">
                        <a:spcBef>
                          <a:spcPts val="0"/>
                        </a:spcBef>
                        <a:spcAft>
                          <a:spcPts val="0"/>
                        </a:spcAft>
                        <a:buNone/>
                      </a:pPr>
                      <a:endParaRPr sz="1800"/>
                    </a:p>
                  </a:txBody>
                  <a:tcPr marL="91450" marR="91450" marT="45725" marB="45725">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1020</a:t>
                      </a:r>
                      <a:endParaRPr sz="18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tc>
                  <a:txBody>
                    <a:bodyPr/>
                    <a:lstStyle/>
                    <a:p>
                      <a:pPr marL="0" marR="0" lvl="0" indent="0" algn="l" rtl="0">
                        <a:spcBef>
                          <a:spcPts val="0"/>
                        </a:spcBef>
                        <a:spcAft>
                          <a:spcPts val="0"/>
                        </a:spcAft>
                        <a:buNone/>
                      </a:pPr>
                      <a:r>
                        <a:rPr lang="en-US" sz="1800"/>
                        <a:t>L1</a:t>
                      </a:r>
                      <a:endParaRPr sz="1800"/>
                    </a:p>
                  </a:txBody>
                  <a:tcPr marL="91450" marR="91450" marT="45725" marB="45725">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LDA</a:t>
                      </a: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NUM</a:t>
                      </a: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800" dirty="0"/>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DDFD-503F-40CC-8D6B-4FD953FB0628}"/>
              </a:ext>
            </a:extLst>
          </p:cNvPr>
          <p:cNvSpPr>
            <a:spLocks noGrp="1"/>
          </p:cNvSpPr>
          <p:nvPr>
            <p:ph type="ctrTitle"/>
          </p:nvPr>
        </p:nvSpPr>
        <p:spPr/>
        <p:txBody>
          <a:bodyPr/>
          <a:lstStyle/>
          <a:p>
            <a:r>
              <a:rPr lang="en-US" dirty="0"/>
              <a:t>Module-1</a:t>
            </a:r>
          </a:p>
        </p:txBody>
      </p:sp>
      <p:sp>
        <p:nvSpPr>
          <p:cNvPr id="3" name="Subtitle 2">
            <a:extLst>
              <a:ext uri="{FF2B5EF4-FFF2-40B4-BE49-F238E27FC236}">
                <a16:creationId xmlns:a16="http://schemas.microsoft.com/office/drawing/2014/main" id="{E1E280AD-7BAB-479E-8002-C85CFF5F5548}"/>
              </a:ext>
            </a:extLst>
          </p:cNvPr>
          <p:cNvSpPr>
            <a:spLocks noGrp="1"/>
          </p:cNvSpPr>
          <p:nvPr>
            <p:ph type="subTitle" idx="1"/>
          </p:nvPr>
        </p:nvSpPr>
        <p:spPr/>
        <p:txBody>
          <a:bodyPr>
            <a:normAutofit fontScale="85000" lnSpcReduction="10000"/>
          </a:bodyPr>
          <a:lstStyle/>
          <a:p>
            <a:r>
              <a:rPr lang="en-US" dirty="0"/>
              <a:t>ASSEMBLERS AND LOADERS</a:t>
            </a:r>
          </a:p>
        </p:txBody>
      </p:sp>
      <p:sp>
        <p:nvSpPr>
          <p:cNvPr id="4" name="Date Placeholder 3">
            <a:extLst>
              <a:ext uri="{FF2B5EF4-FFF2-40B4-BE49-F238E27FC236}">
                <a16:creationId xmlns:a16="http://schemas.microsoft.com/office/drawing/2014/main" id="{F5FBE51E-4F56-4B6D-9914-000BA4DE167E}"/>
              </a:ext>
            </a:extLst>
          </p:cNvPr>
          <p:cNvSpPr>
            <a:spLocks noGrp="1"/>
          </p:cNvSpPr>
          <p:nvPr>
            <p:ph type="dt" sz="half" idx="10"/>
          </p:nvPr>
        </p:nvSpPr>
        <p:spPr/>
        <p:txBody>
          <a:bodyPr/>
          <a:lstStyle/>
          <a:p>
            <a:fld id="{3ED0E0D1-6E79-45BB-8F2A-845AE5772637}" type="datetime1">
              <a:rPr lang="en-US" smtClean="0"/>
              <a:t>7/20/2021</a:t>
            </a:fld>
            <a:endParaRPr lang="en-US"/>
          </a:p>
        </p:txBody>
      </p:sp>
      <p:sp>
        <p:nvSpPr>
          <p:cNvPr id="5" name="Slide Number Placeholder 4">
            <a:extLst>
              <a:ext uri="{FF2B5EF4-FFF2-40B4-BE49-F238E27FC236}">
                <a16:creationId xmlns:a16="http://schemas.microsoft.com/office/drawing/2014/main" id="{81DF905D-BF17-48DA-8364-B8D0FE9AA091}"/>
              </a:ext>
            </a:extLst>
          </p:cNvPr>
          <p:cNvSpPr>
            <a:spLocks noGrp="1"/>
          </p:cNvSpPr>
          <p:nvPr>
            <p:ph type="sldNum" sz="quarter" idx="12"/>
          </p:nvPr>
        </p:nvSpPr>
        <p:spPr/>
        <p:txBody>
          <a:bodyPr/>
          <a:lstStyle/>
          <a:p>
            <a:fld id="{DF28FB93-0A08-4E7D-8E63-9EFA29F1E093}" type="slidenum">
              <a:rPr lang="en-US" smtClean="0"/>
              <a:pPr/>
              <a:t>2</a:t>
            </a:fld>
            <a:endParaRPr lang="en-US"/>
          </a:p>
        </p:txBody>
      </p:sp>
    </p:spTree>
    <p:extLst>
      <p:ext uri="{BB962C8B-B14F-4D97-AF65-F5344CB8AC3E}">
        <p14:creationId xmlns:p14="http://schemas.microsoft.com/office/powerpoint/2010/main" val="340562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1"/>
          <p:cNvSpPr txBox="1">
            <a:spLocks noGrp="1"/>
          </p:cNvSpPr>
          <p:nvPr>
            <p:ph type="title"/>
          </p:nvPr>
        </p:nvSpPr>
        <p:spPr>
          <a:xfrm>
            <a:off x="609600" y="533400"/>
            <a:ext cx="7772400" cy="381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dirty="0"/>
              <a:t>PROGRAMMING SIC</a:t>
            </a:r>
            <a:endParaRPr dirty="0"/>
          </a:p>
        </p:txBody>
      </p:sp>
      <p:sp>
        <p:nvSpPr>
          <p:cNvPr id="346" name="Google Shape;346;p31"/>
          <p:cNvSpPr txBox="1">
            <a:spLocks noGrp="1"/>
          </p:cNvSpPr>
          <p:nvPr>
            <p:ph type="body" idx="1"/>
          </p:nvPr>
        </p:nvSpPr>
        <p:spPr>
          <a:xfrm>
            <a:off x="609600" y="1005771"/>
            <a:ext cx="7772400" cy="41148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SzPts val="3520"/>
              <a:buChar char="•"/>
            </a:pPr>
            <a:r>
              <a:rPr lang="en-US" dirty="0"/>
              <a:t>The general syntax of the SIC program is as shown below</a:t>
            </a:r>
            <a:endParaRPr dirty="0"/>
          </a:p>
          <a:p>
            <a:pPr marL="342900" indent="-119379">
              <a:spcBef>
                <a:spcPts val="640"/>
              </a:spcBef>
              <a:buSzPts val="3520"/>
              <a:buNone/>
            </a:pPr>
            <a:endParaRPr dirty="0"/>
          </a:p>
        </p:txBody>
      </p:sp>
      <p:graphicFrame>
        <p:nvGraphicFramePr>
          <p:cNvPr id="347" name="Google Shape;347;p31"/>
          <p:cNvGraphicFramePr/>
          <p:nvPr>
            <p:extLst>
              <p:ext uri="{D42A27DB-BD31-4B8C-83A1-F6EECF244321}">
                <p14:modId xmlns:p14="http://schemas.microsoft.com/office/powerpoint/2010/main" val="1290666904"/>
              </p:ext>
            </p:extLst>
          </p:nvPr>
        </p:nvGraphicFramePr>
        <p:xfrm>
          <a:off x="633984" y="2261408"/>
          <a:ext cx="8001000" cy="2956630"/>
        </p:xfrm>
        <a:graphic>
          <a:graphicData uri="http://schemas.openxmlformats.org/drawingml/2006/table">
            <a:tbl>
              <a:tblPr firstRow="1" bandRow="1">
                <a:noFill/>
              </a:tblPr>
              <a:tblGrid>
                <a:gridCol w="16002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r>
                        <a:rPr lang="en-US" sz="1800">
                          <a:solidFill>
                            <a:srgbClr val="000000"/>
                          </a:solidFill>
                        </a:rPr>
                        <a:t>LABEL</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MNEMONIC</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dirty="0">
                          <a:solidFill>
                            <a:srgbClr val="000000"/>
                          </a:solidFill>
                        </a:rPr>
                        <a:t>OPERANDS</a:t>
                      </a:r>
                      <a:endParaRPr sz="1800" dirty="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COMMENTS</a:t>
                      </a:r>
                      <a:endParaRPr sz="1800">
                        <a:solidFill>
                          <a:srgbClr val="000000"/>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400" u="none"/>
                        <a:t>NAME</a:t>
                      </a:r>
                      <a:endParaRPr sz="1400" u="none"/>
                    </a:p>
                  </a:txBody>
                  <a:tcPr marL="91450" marR="91450" marT="45725" marB="45725"/>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START</a:t>
                      </a:r>
                      <a:endParaRPr sz="14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1000</a:t>
                      </a:r>
                      <a:endParaRPr sz="14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endParaRPr sz="1400">
                        <a:solidFill>
                          <a:schemeClr val="dk1"/>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400" u="none">
                          <a:solidFill>
                            <a:srgbClr val="000000"/>
                          </a:solidFill>
                        </a:rPr>
                        <a:t>FIRST</a:t>
                      </a:r>
                      <a:endParaRPr sz="1400" u="none">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STL</a:t>
                      </a:r>
                      <a:endParaRPr sz="14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RETADR</a:t>
                      </a:r>
                      <a:endParaRPr sz="14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OS Stores the return address</a:t>
                      </a:r>
                      <a:endParaRPr sz="1400">
                        <a:solidFill>
                          <a:schemeClr val="dk1"/>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1400" u="none"/>
                    </a:p>
                  </a:txBody>
                  <a:tcPr marL="91450" marR="91450" marT="45725" marB="45725"/>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a:t>
                      </a:r>
                      <a:endParaRPr sz="1400">
                        <a:solidFill>
                          <a:schemeClr val="dk1"/>
                        </a:solidFill>
                        <a:latin typeface="Tahoma"/>
                        <a:ea typeface="Tahoma"/>
                        <a:cs typeface="Tahoma"/>
                        <a:sym typeface="Tahoma"/>
                      </a:endParaRPr>
                    </a:p>
                    <a:p>
                      <a:pPr marL="0" marR="0" lvl="0" indent="0" algn="l" rtl="0">
                        <a:spcBef>
                          <a:spcPts val="0"/>
                        </a:spcBef>
                        <a:spcAft>
                          <a:spcPts val="0"/>
                        </a:spcAft>
                        <a:buNone/>
                      </a:pPr>
                      <a:r>
                        <a:rPr lang="en-US" sz="1400">
                          <a:solidFill>
                            <a:schemeClr val="dk1"/>
                          </a:solidFill>
                          <a:latin typeface="Tahoma"/>
                          <a:ea typeface="Tahoma"/>
                          <a:cs typeface="Tahoma"/>
                          <a:sym typeface="Tahoma"/>
                        </a:rPr>
                        <a:t>………</a:t>
                      </a:r>
                      <a:endParaRPr sz="1400">
                        <a:solidFill>
                          <a:schemeClr val="dk1"/>
                        </a:solidFill>
                        <a:latin typeface="Tahoma"/>
                        <a:ea typeface="Tahoma"/>
                        <a:cs typeface="Tahoma"/>
                        <a:sym typeface="Tahoma"/>
                      </a:endParaRPr>
                    </a:p>
                    <a:p>
                      <a:pPr marL="0" marR="0" lvl="0" indent="0" algn="l" rtl="0">
                        <a:spcBef>
                          <a:spcPts val="0"/>
                        </a:spcBef>
                        <a:spcAft>
                          <a:spcPts val="0"/>
                        </a:spcAft>
                        <a:buNone/>
                      </a:pPr>
                      <a:r>
                        <a:rPr lang="en-US" sz="1400">
                          <a:solidFill>
                            <a:schemeClr val="dk1"/>
                          </a:solidFill>
                          <a:latin typeface="Tahoma"/>
                          <a:ea typeface="Tahoma"/>
                          <a:cs typeface="Tahoma"/>
                          <a:sym typeface="Tahoma"/>
                        </a:rPr>
                        <a:t>………</a:t>
                      </a:r>
                      <a:endParaRPr sz="14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endParaRPr sz="14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Actual Logic of the program is included</a:t>
                      </a:r>
                      <a:endParaRPr sz="1400">
                        <a:solidFill>
                          <a:schemeClr val="dk1"/>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400" u="none"/>
                    </a:p>
                  </a:txBody>
                  <a:tcPr marL="91450" marR="91450" marT="45725" marB="45725"/>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LDL</a:t>
                      </a:r>
                      <a:endParaRPr sz="1400">
                        <a:solidFill>
                          <a:schemeClr val="dk1"/>
                        </a:solidFill>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Tahoma"/>
                        <a:buNone/>
                      </a:pPr>
                      <a:r>
                        <a:rPr lang="en-US" sz="1400">
                          <a:solidFill>
                            <a:schemeClr val="dk1"/>
                          </a:solidFill>
                          <a:latin typeface="Tahoma"/>
                          <a:ea typeface="Tahoma"/>
                          <a:cs typeface="Tahoma"/>
                          <a:sym typeface="Tahoma"/>
                        </a:rPr>
                        <a:t>RETADR</a:t>
                      </a:r>
                      <a:endParaRPr sz="14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Return Address is stored in L</a:t>
                      </a:r>
                      <a:endParaRPr sz="1400">
                        <a:solidFill>
                          <a:schemeClr val="dk1"/>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endParaRPr sz="1400" u="none"/>
                    </a:p>
                  </a:txBody>
                  <a:tcPr marL="91450" marR="91450" marT="45725" marB="45725"/>
                </a:tc>
                <a:tc>
                  <a:txBody>
                    <a:bodyPr/>
                    <a:lstStyle/>
                    <a:p>
                      <a:pPr marL="0" marR="0" lvl="0" indent="0" algn="l" rtl="0">
                        <a:spcBef>
                          <a:spcPts val="0"/>
                        </a:spcBef>
                        <a:spcAft>
                          <a:spcPts val="0"/>
                        </a:spcAft>
                        <a:buNone/>
                      </a:pPr>
                      <a:r>
                        <a:rPr lang="en-US" sz="1400" dirty="0">
                          <a:solidFill>
                            <a:schemeClr val="dk1"/>
                          </a:solidFill>
                          <a:latin typeface="Tahoma"/>
                          <a:ea typeface="Tahoma"/>
                          <a:cs typeface="Tahoma"/>
                          <a:sym typeface="Tahoma"/>
                        </a:rPr>
                        <a:t>RSUB</a:t>
                      </a:r>
                      <a:endParaRPr sz="1400" dirty="0">
                        <a:solidFill>
                          <a:schemeClr val="dk1"/>
                        </a:solidFill>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Tahoma"/>
                        <a:buNone/>
                      </a:pPr>
                      <a:endParaRPr sz="14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Return to OS</a:t>
                      </a:r>
                      <a:endParaRPr sz="1400">
                        <a:solidFill>
                          <a:schemeClr val="dk1"/>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endParaRPr sz="1400" u="none"/>
                    </a:p>
                  </a:txBody>
                  <a:tcPr marL="91450" marR="91450" marT="45725" marB="45725"/>
                </a:tc>
                <a:tc>
                  <a:txBody>
                    <a:bodyPr/>
                    <a:lstStyle/>
                    <a:p>
                      <a:pPr marL="0" marR="0" lvl="0" indent="0" algn="l" rtl="0">
                        <a:spcBef>
                          <a:spcPts val="0"/>
                        </a:spcBef>
                        <a:spcAft>
                          <a:spcPts val="0"/>
                        </a:spcAft>
                        <a:buNone/>
                      </a:pPr>
                      <a:r>
                        <a:rPr lang="en-US" sz="1400">
                          <a:solidFill>
                            <a:schemeClr val="dk1"/>
                          </a:solidFill>
                          <a:latin typeface="Tahoma"/>
                          <a:ea typeface="Tahoma"/>
                          <a:cs typeface="Tahoma"/>
                          <a:sym typeface="Tahoma"/>
                        </a:rPr>
                        <a:t>END</a:t>
                      </a:r>
                      <a:endParaRPr sz="1400">
                        <a:solidFill>
                          <a:schemeClr val="dk1"/>
                        </a:solidFill>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Tahoma"/>
                        <a:buNone/>
                      </a:pPr>
                      <a:r>
                        <a:rPr lang="en-US" sz="1400">
                          <a:solidFill>
                            <a:srgbClr val="000000"/>
                          </a:solidFill>
                          <a:latin typeface="Tahoma"/>
                          <a:ea typeface="Tahoma"/>
                          <a:cs typeface="Tahoma"/>
                          <a:sym typeface="Tahoma"/>
                        </a:rPr>
                        <a:t>FIRST</a:t>
                      </a:r>
                      <a:endParaRPr sz="1400">
                        <a:solidFill>
                          <a:srgbClr val="000000"/>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endParaRPr sz="1400" dirty="0">
                        <a:solidFill>
                          <a:schemeClr val="dk1"/>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6"/>
                  </a:ext>
                </a:extLst>
              </a:tr>
            </a:tbl>
          </a:graphicData>
        </a:graphic>
      </p:graphicFrame>
      <p:sp>
        <p:nvSpPr>
          <p:cNvPr id="348" name="Google Shape;348;p31"/>
          <p:cNvSpPr txBox="1"/>
          <p:nvPr/>
        </p:nvSpPr>
        <p:spPr>
          <a:xfrm>
            <a:off x="914400" y="5460144"/>
            <a:ext cx="5388335" cy="830997"/>
          </a:xfrm>
          <a:prstGeom prst="rect">
            <a:avLst/>
          </a:prstGeom>
          <a:noFill/>
          <a:ln>
            <a:noFill/>
          </a:ln>
        </p:spPr>
        <p:txBody>
          <a:bodyPr spcFirstLastPara="1" wrap="square" lIns="91425" tIns="45700" rIns="91425" bIns="45700" anchor="t" anchorCtr="0">
            <a:spAutoFit/>
          </a:bodyPr>
          <a:lstStyle/>
          <a:p>
            <a:r>
              <a:rPr lang="en-US" sz="1600" dirty="0">
                <a:solidFill>
                  <a:schemeClr val="dk1"/>
                </a:solidFill>
                <a:latin typeface="Tahoma"/>
                <a:ea typeface="Tahoma"/>
                <a:cs typeface="Tahoma"/>
                <a:sym typeface="Tahoma"/>
              </a:rPr>
              <a:t>Name</a:t>
            </a:r>
            <a:r>
              <a:rPr lang="en-US" sz="1600" dirty="0">
                <a:solidFill>
                  <a:srgbClr val="FF0000"/>
                </a:solidFill>
                <a:latin typeface="Tahoma"/>
                <a:ea typeface="Tahoma"/>
                <a:cs typeface="Tahoma"/>
                <a:sym typeface="Tahoma"/>
              </a:rPr>
              <a:t>: is the name of the program with max 6 characters</a:t>
            </a:r>
            <a:endParaRPr sz="1600" dirty="0">
              <a:solidFill>
                <a:srgbClr val="FF0000"/>
              </a:solidFill>
              <a:latin typeface="Tahoma"/>
              <a:ea typeface="Tahoma"/>
              <a:cs typeface="Tahoma"/>
              <a:sym typeface="Tahoma"/>
            </a:endParaRPr>
          </a:p>
          <a:p>
            <a:r>
              <a:rPr lang="en-US" sz="1600" dirty="0">
                <a:solidFill>
                  <a:schemeClr val="dk1"/>
                </a:solidFill>
                <a:latin typeface="Tahoma"/>
                <a:ea typeface="Tahoma"/>
                <a:cs typeface="Tahoma"/>
                <a:sym typeface="Tahoma"/>
              </a:rPr>
              <a:t>Start</a:t>
            </a:r>
            <a:r>
              <a:rPr lang="en-US" sz="1600" dirty="0">
                <a:solidFill>
                  <a:srgbClr val="FF0000"/>
                </a:solidFill>
                <a:latin typeface="Tahoma"/>
                <a:ea typeface="Tahoma"/>
                <a:cs typeface="Tahoma"/>
                <a:sym typeface="Tahoma"/>
              </a:rPr>
              <a:t>: is the assembler Directive</a:t>
            </a:r>
            <a:endParaRPr sz="1600" dirty="0">
              <a:solidFill>
                <a:srgbClr val="FF0000"/>
              </a:solidFill>
              <a:latin typeface="Tahoma"/>
              <a:ea typeface="Tahoma"/>
              <a:cs typeface="Tahoma"/>
              <a:sym typeface="Tahoma"/>
            </a:endParaRPr>
          </a:p>
          <a:p>
            <a:r>
              <a:rPr lang="en-US" sz="1600" dirty="0">
                <a:solidFill>
                  <a:schemeClr val="dk1"/>
                </a:solidFill>
                <a:latin typeface="Tahoma"/>
                <a:ea typeface="Tahoma"/>
                <a:cs typeface="Tahoma"/>
                <a:sym typeface="Tahoma"/>
              </a:rPr>
              <a:t>1000</a:t>
            </a:r>
            <a:r>
              <a:rPr lang="en-US" sz="1600" dirty="0">
                <a:solidFill>
                  <a:srgbClr val="FF0000"/>
                </a:solidFill>
                <a:latin typeface="Tahoma"/>
                <a:ea typeface="Tahoma"/>
                <a:cs typeface="Tahoma"/>
                <a:sym typeface="Tahoma"/>
              </a:rPr>
              <a:t>: is the starting address of the program</a:t>
            </a:r>
            <a:endParaRPr sz="1600" dirty="0">
              <a:solidFill>
                <a:srgbClr val="FF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685800" y="107442"/>
            <a:ext cx="7772400" cy="762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dirty="0"/>
              <a:t>PROGRAMMING SIC EXAMPLE</a:t>
            </a:r>
            <a:endParaRPr dirty="0"/>
          </a:p>
        </p:txBody>
      </p:sp>
      <p:sp>
        <p:nvSpPr>
          <p:cNvPr id="354" name="Google Shape;354;p32"/>
          <p:cNvSpPr txBox="1">
            <a:spLocks noGrp="1"/>
          </p:cNvSpPr>
          <p:nvPr>
            <p:ph type="body" idx="1"/>
          </p:nvPr>
        </p:nvSpPr>
        <p:spPr>
          <a:xfrm>
            <a:off x="609600" y="917448"/>
            <a:ext cx="8382000" cy="41148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SzPts val="2640"/>
              <a:buChar char="•"/>
            </a:pPr>
            <a:r>
              <a:rPr lang="en-US" sz="2400" dirty="0"/>
              <a:t>Write a sequence of Instructions for SIC to compute </a:t>
            </a:r>
            <a:r>
              <a:rPr lang="en-US" sz="2400" dirty="0">
                <a:solidFill>
                  <a:srgbClr val="000000"/>
                </a:solidFill>
              </a:rPr>
              <a:t>ALPHA=BETA*GAMMA</a:t>
            </a:r>
            <a:endParaRPr sz="2400" dirty="0">
              <a:solidFill>
                <a:srgbClr val="000000"/>
              </a:solidFill>
            </a:endParaRPr>
          </a:p>
          <a:p>
            <a:pPr marL="342900" indent="-119379">
              <a:spcBef>
                <a:spcPts val="640"/>
              </a:spcBef>
              <a:buSzPts val="3520"/>
              <a:buNone/>
            </a:pPr>
            <a:endParaRPr dirty="0"/>
          </a:p>
        </p:txBody>
      </p:sp>
      <p:graphicFrame>
        <p:nvGraphicFramePr>
          <p:cNvPr id="355" name="Google Shape;355;p32"/>
          <p:cNvGraphicFramePr/>
          <p:nvPr>
            <p:extLst>
              <p:ext uri="{D42A27DB-BD31-4B8C-83A1-F6EECF244321}">
                <p14:modId xmlns:p14="http://schemas.microsoft.com/office/powerpoint/2010/main" val="2113187856"/>
              </p:ext>
            </p:extLst>
          </p:nvPr>
        </p:nvGraphicFramePr>
        <p:xfrm>
          <a:off x="758952" y="1714500"/>
          <a:ext cx="8232648" cy="5059810"/>
        </p:xfrm>
        <a:graphic>
          <a:graphicData uri="http://schemas.openxmlformats.org/drawingml/2006/table">
            <a:tbl>
              <a:tblPr firstRow="1" bandRow="1">
                <a:noFill/>
              </a:tblPr>
              <a:tblGrid>
                <a:gridCol w="1176093">
                  <a:extLst>
                    <a:ext uri="{9D8B030D-6E8A-4147-A177-3AD203B41FA5}">
                      <a16:colId xmlns:a16="http://schemas.microsoft.com/office/drawing/2014/main" val="20000"/>
                    </a:ext>
                  </a:extLst>
                </a:gridCol>
                <a:gridCol w="1803342">
                  <a:extLst>
                    <a:ext uri="{9D8B030D-6E8A-4147-A177-3AD203B41FA5}">
                      <a16:colId xmlns:a16="http://schemas.microsoft.com/office/drawing/2014/main" val="20001"/>
                    </a:ext>
                  </a:extLst>
                </a:gridCol>
                <a:gridCol w="1960154">
                  <a:extLst>
                    <a:ext uri="{9D8B030D-6E8A-4147-A177-3AD203B41FA5}">
                      <a16:colId xmlns:a16="http://schemas.microsoft.com/office/drawing/2014/main" val="20002"/>
                    </a:ext>
                  </a:extLst>
                </a:gridCol>
                <a:gridCol w="3293059">
                  <a:extLst>
                    <a:ext uri="{9D8B030D-6E8A-4147-A177-3AD203B41FA5}">
                      <a16:colId xmlns:a16="http://schemas.microsoft.com/office/drawing/2014/main" val="20003"/>
                    </a:ext>
                  </a:extLst>
                </a:gridCol>
              </a:tblGrid>
              <a:tr h="364975">
                <a:tc>
                  <a:txBody>
                    <a:bodyPr/>
                    <a:lstStyle/>
                    <a:p>
                      <a:pPr marL="0" marR="0" lvl="0" indent="0" algn="l" rtl="0">
                        <a:spcBef>
                          <a:spcPts val="0"/>
                        </a:spcBef>
                        <a:spcAft>
                          <a:spcPts val="0"/>
                        </a:spcAft>
                        <a:buNone/>
                      </a:pPr>
                      <a:r>
                        <a:rPr lang="en-US" sz="2400">
                          <a:solidFill>
                            <a:srgbClr val="000000"/>
                          </a:solidFill>
                        </a:rPr>
                        <a:t>LABEL</a:t>
                      </a:r>
                      <a:endParaRPr sz="24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2400">
                          <a:solidFill>
                            <a:srgbClr val="000000"/>
                          </a:solidFill>
                        </a:rPr>
                        <a:t>MNEMONIC</a:t>
                      </a:r>
                      <a:endParaRPr sz="24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2400">
                          <a:solidFill>
                            <a:srgbClr val="000000"/>
                          </a:solidFill>
                        </a:rPr>
                        <a:t>OPERANDS</a:t>
                      </a:r>
                      <a:endParaRPr sz="24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2400">
                          <a:solidFill>
                            <a:srgbClr val="000000"/>
                          </a:solidFill>
                        </a:rPr>
                        <a:t>COMMENTS</a:t>
                      </a:r>
                      <a:endParaRPr sz="2400">
                        <a:solidFill>
                          <a:srgbClr val="000000"/>
                        </a:solidFill>
                      </a:endParaRPr>
                    </a:p>
                  </a:txBody>
                  <a:tcPr marL="91450" marR="91450" marT="45725" marB="45725"/>
                </a:tc>
                <a:extLst>
                  <a:ext uri="{0D108BD9-81ED-4DB2-BD59-A6C34878D82A}">
                    <a16:rowId xmlns:a16="http://schemas.microsoft.com/office/drawing/2014/main" val="10000"/>
                  </a:ext>
                </a:extLst>
              </a:tr>
              <a:tr h="364975">
                <a:tc>
                  <a:txBody>
                    <a:bodyPr/>
                    <a:lstStyle/>
                    <a:p>
                      <a:pPr marL="0" marR="0" lvl="0" indent="0" algn="l" rtl="0">
                        <a:spcBef>
                          <a:spcPts val="0"/>
                        </a:spcBef>
                        <a:spcAft>
                          <a:spcPts val="0"/>
                        </a:spcAft>
                        <a:buNone/>
                      </a:pPr>
                      <a:r>
                        <a:rPr lang="en-US" sz="1800" u="none"/>
                        <a:t>NAME</a:t>
                      </a:r>
                      <a:endParaRPr sz="1800" u="none"/>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START</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1000</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64975">
                <a:tc>
                  <a:txBody>
                    <a:bodyPr/>
                    <a:lstStyle/>
                    <a:p>
                      <a:pPr marL="0" marR="0" lvl="0" indent="0" algn="l" rtl="0">
                        <a:spcBef>
                          <a:spcPts val="0"/>
                        </a:spcBef>
                        <a:spcAft>
                          <a:spcPts val="0"/>
                        </a:spcAft>
                        <a:buNone/>
                      </a:pPr>
                      <a:r>
                        <a:rPr lang="en-US" sz="1800" u="none">
                          <a:solidFill>
                            <a:srgbClr val="000000"/>
                          </a:solidFill>
                        </a:rPr>
                        <a:t>FIRST</a:t>
                      </a:r>
                      <a:endParaRPr sz="1800" u="none">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STL</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RETADR</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600">
                          <a:solidFill>
                            <a:srgbClr val="505050"/>
                          </a:solidFill>
                          <a:latin typeface="Tahoma"/>
                          <a:ea typeface="Tahoma"/>
                          <a:cs typeface="Tahoma"/>
                          <a:sym typeface="Tahoma"/>
                        </a:rPr>
                        <a:t>OS Stores the return address</a:t>
                      </a:r>
                      <a:endParaRPr sz="1600">
                        <a:solidFill>
                          <a:srgbClr val="50505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64975">
                <a:tc>
                  <a:txBody>
                    <a:bodyPr/>
                    <a:lstStyle/>
                    <a:p>
                      <a:pPr marL="0" marR="0" lvl="0" indent="0" algn="l" rtl="0">
                        <a:spcBef>
                          <a:spcPts val="0"/>
                        </a:spcBef>
                        <a:spcAft>
                          <a:spcPts val="0"/>
                        </a:spcAft>
                        <a:buNone/>
                      </a:pPr>
                      <a:endParaRPr sz="1800" u="none"/>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LDA</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BETA</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600">
                          <a:solidFill>
                            <a:srgbClr val="505050"/>
                          </a:solidFill>
                          <a:latin typeface="Tahoma"/>
                          <a:ea typeface="Tahoma"/>
                          <a:cs typeface="Tahoma"/>
                          <a:sym typeface="Tahoma"/>
                        </a:rPr>
                        <a:t>Load the first number from BETA</a:t>
                      </a:r>
                      <a:endParaRPr sz="1600">
                        <a:solidFill>
                          <a:srgbClr val="50505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364975">
                <a:tc>
                  <a:txBody>
                    <a:bodyPr/>
                    <a:lstStyle/>
                    <a:p>
                      <a:pPr marL="0" marR="0" lvl="0" indent="0" algn="l" rtl="0">
                        <a:spcBef>
                          <a:spcPts val="0"/>
                        </a:spcBef>
                        <a:spcAft>
                          <a:spcPts val="0"/>
                        </a:spcAft>
                        <a:buNone/>
                      </a:pPr>
                      <a:endParaRPr sz="1800" u="none"/>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MUL</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GAMMA</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600">
                          <a:solidFill>
                            <a:srgbClr val="505050"/>
                          </a:solidFill>
                          <a:latin typeface="Tahoma"/>
                          <a:ea typeface="Tahoma"/>
                          <a:cs typeface="Tahoma"/>
                          <a:sym typeface="Tahoma"/>
                        </a:rPr>
                        <a:t>Multiply with the second Number in GAMMA</a:t>
                      </a:r>
                      <a:endParaRPr sz="1600">
                        <a:solidFill>
                          <a:srgbClr val="50505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364975">
                <a:tc>
                  <a:txBody>
                    <a:bodyPr/>
                    <a:lstStyle/>
                    <a:p>
                      <a:pPr marL="0" marR="0" lvl="0" indent="0" algn="l" rtl="0">
                        <a:spcBef>
                          <a:spcPts val="0"/>
                        </a:spcBef>
                        <a:spcAft>
                          <a:spcPts val="0"/>
                        </a:spcAft>
                        <a:buNone/>
                      </a:pPr>
                      <a:endParaRPr sz="1800" u="none"/>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STA</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ALPHA</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600">
                          <a:solidFill>
                            <a:srgbClr val="505050"/>
                          </a:solidFill>
                          <a:latin typeface="Tahoma"/>
                          <a:ea typeface="Tahoma"/>
                          <a:cs typeface="Tahoma"/>
                          <a:sym typeface="Tahoma"/>
                        </a:rPr>
                        <a:t>Store the result in ALPHA</a:t>
                      </a:r>
                      <a:endParaRPr sz="1600">
                        <a:solidFill>
                          <a:srgbClr val="50505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5"/>
                  </a:ext>
                </a:extLst>
              </a:tr>
              <a:tr h="364975">
                <a:tc>
                  <a:txBody>
                    <a:bodyPr/>
                    <a:lstStyle/>
                    <a:p>
                      <a:pPr marL="0" marR="0" lvl="0" indent="0" algn="l" rtl="0">
                        <a:spcBef>
                          <a:spcPts val="0"/>
                        </a:spcBef>
                        <a:spcAft>
                          <a:spcPts val="0"/>
                        </a:spcAft>
                        <a:buNone/>
                      </a:pPr>
                      <a:endParaRPr sz="1800" u="none"/>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LDL</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Tahoma"/>
                        <a:buNone/>
                      </a:pPr>
                      <a:r>
                        <a:rPr lang="en-US" sz="1800">
                          <a:solidFill>
                            <a:schemeClr val="dk1"/>
                          </a:solidFill>
                          <a:latin typeface="Tahoma"/>
                          <a:ea typeface="Tahoma"/>
                          <a:cs typeface="Tahoma"/>
                          <a:sym typeface="Tahoma"/>
                        </a:rPr>
                        <a:t>RETADR</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600">
                          <a:solidFill>
                            <a:srgbClr val="505050"/>
                          </a:solidFill>
                          <a:latin typeface="Tahoma"/>
                          <a:ea typeface="Tahoma"/>
                          <a:cs typeface="Tahoma"/>
                          <a:sym typeface="Tahoma"/>
                        </a:rPr>
                        <a:t>Return Address is stored in L</a:t>
                      </a:r>
                      <a:endParaRPr sz="1600">
                        <a:solidFill>
                          <a:srgbClr val="50505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6"/>
                  </a:ext>
                </a:extLst>
              </a:tr>
              <a:tr h="364975">
                <a:tc>
                  <a:txBody>
                    <a:bodyPr/>
                    <a:lstStyle/>
                    <a:p>
                      <a:pPr marL="0" marR="0" lvl="0" indent="0" algn="l" rtl="0">
                        <a:spcBef>
                          <a:spcPts val="0"/>
                        </a:spcBef>
                        <a:spcAft>
                          <a:spcPts val="0"/>
                        </a:spcAft>
                        <a:buNone/>
                      </a:pPr>
                      <a:endParaRPr sz="1800" u="none"/>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RSUB</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Tahoma"/>
                        <a:buNone/>
                      </a:pP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600">
                          <a:solidFill>
                            <a:srgbClr val="505050"/>
                          </a:solidFill>
                          <a:latin typeface="Tahoma"/>
                          <a:ea typeface="Tahoma"/>
                          <a:cs typeface="Tahoma"/>
                          <a:sym typeface="Tahoma"/>
                        </a:rPr>
                        <a:t>Return to OS</a:t>
                      </a:r>
                      <a:endParaRPr sz="1600">
                        <a:solidFill>
                          <a:srgbClr val="50505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7"/>
                  </a:ext>
                </a:extLst>
              </a:tr>
              <a:tr h="364975">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ALPHA</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Tahoma"/>
                        <a:buNone/>
                      </a:pPr>
                      <a:r>
                        <a:rPr lang="en-US" sz="1800">
                          <a:solidFill>
                            <a:schemeClr val="dk1"/>
                          </a:solidFill>
                          <a:latin typeface="Tahoma"/>
                          <a:ea typeface="Tahoma"/>
                          <a:cs typeface="Tahoma"/>
                          <a:sym typeface="Tahoma"/>
                        </a:rPr>
                        <a:t>RESW</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latin typeface="Tahoma"/>
                          <a:ea typeface="Tahoma"/>
                          <a:cs typeface="Tahoma"/>
                          <a:sym typeface="Tahoma"/>
                        </a:rPr>
                        <a:t>1</a:t>
                      </a:r>
                      <a:endParaRPr sz="16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600">
                          <a:solidFill>
                            <a:srgbClr val="505050"/>
                          </a:solidFill>
                          <a:latin typeface="Tahoma"/>
                          <a:ea typeface="Tahoma"/>
                          <a:cs typeface="Tahoma"/>
                          <a:sym typeface="Tahoma"/>
                        </a:rPr>
                        <a:t>To store the product</a:t>
                      </a:r>
                      <a:endParaRPr sz="1600">
                        <a:solidFill>
                          <a:srgbClr val="50505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8"/>
                  </a:ext>
                </a:extLst>
              </a:tr>
              <a:tr h="364975">
                <a:tc>
                  <a:txBody>
                    <a:bodyPr/>
                    <a:lstStyle/>
                    <a:p>
                      <a:pPr marL="0" marR="0" lvl="0" indent="0" algn="l" rtl="0">
                        <a:spcBef>
                          <a:spcPts val="0"/>
                        </a:spcBef>
                        <a:spcAft>
                          <a:spcPts val="0"/>
                        </a:spcAft>
                        <a:buNone/>
                      </a:pPr>
                      <a:r>
                        <a:rPr lang="en-US" sz="1800" u="none"/>
                        <a:t>BETA</a:t>
                      </a:r>
                      <a:endParaRPr sz="1800" u="none"/>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WORD</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Tahoma"/>
                        <a:buNone/>
                      </a:pPr>
                      <a:r>
                        <a:rPr lang="en-US" sz="1800">
                          <a:solidFill>
                            <a:schemeClr val="dk1"/>
                          </a:solidFill>
                          <a:latin typeface="Tahoma"/>
                          <a:ea typeface="Tahoma"/>
                          <a:cs typeface="Tahoma"/>
                          <a:sym typeface="Tahoma"/>
                        </a:rPr>
                        <a:t>X’112233’</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600">
                          <a:solidFill>
                            <a:srgbClr val="505050"/>
                          </a:solidFill>
                          <a:latin typeface="Tahoma"/>
                          <a:ea typeface="Tahoma"/>
                          <a:cs typeface="Tahoma"/>
                          <a:sym typeface="Tahoma"/>
                        </a:rPr>
                        <a:t>The first number</a:t>
                      </a:r>
                      <a:endParaRPr sz="1600">
                        <a:solidFill>
                          <a:srgbClr val="50505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9"/>
                  </a:ext>
                </a:extLst>
              </a:tr>
              <a:tr h="364975">
                <a:tc>
                  <a:txBody>
                    <a:bodyPr/>
                    <a:lstStyle/>
                    <a:p>
                      <a:pPr marL="0" marR="0" lvl="0" indent="0" algn="l" rtl="0">
                        <a:spcBef>
                          <a:spcPts val="0"/>
                        </a:spcBef>
                        <a:spcAft>
                          <a:spcPts val="0"/>
                        </a:spcAft>
                        <a:buNone/>
                      </a:pPr>
                      <a:r>
                        <a:rPr lang="en-US" sz="1800" u="none"/>
                        <a:t>GAMMA</a:t>
                      </a:r>
                      <a:endParaRPr sz="1800" u="none"/>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WORD</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Tahoma"/>
                        <a:buNone/>
                      </a:pPr>
                      <a:r>
                        <a:rPr lang="en-US" sz="1800">
                          <a:solidFill>
                            <a:schemeClr val="dk1"/>
                          </a:solidFill>
                          <a:latin typeface="Tahoma"/>
                          <a:ea typeface="Tahoma"/>
                          <a:cs typeface="Tahoma"/>
                          <a:sym typeface="Tahoma"/>
                        </a:rPr>
                        <a:t>X’445566’</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600">
                          <a:solidFill>
                            <a:srgbClr val="505050"/>
                          </a:solidFill>
                          <a:latin typeface="Tahoma"/>
                          <a:ea typeface="Tahoma"/>
                          <a:cs typeface="Tahoma"/>
                          <a:sym typeface="Tahoma"/>
                        </a:rPr>
                        <a:t>The second number</a:t>
                      </a:r>
                      <a:endParaRPr sz="1600">
                        <a:solidFill>
                          <a:srgbClr val="50505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10"/>
                  </a:ext>
                </a:extLst>
              </a:tr>
              <a:tr h="364975">
                <a:tc>
                  <a:txBody>
                    <a:bodyPr/>
                    <a:lstStyle/>
                    <a:p>
                      <a:pPr marL="0" marR="0" lvl="0" indent="0" algn="l" rtl="0">
                        <a:spcBef>
                          <a:spcPts val="0"/>
                        </a:spcBef>
                        <a:spcAft>
                          <a:spcPts val="0"/>
                        </a:spcAft>
                        <a:buNone/>
                      </a:pPr>
                      <a:r>
                        <a:rPr lang="en-US" sz="1800" u="none"/>
                        <a:t>RETADR</a:t>
                      </a:r>
                      <a:endParaRPr sz="1800" u="none"/>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RESW</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Tahoma"/>
                        <a:buNone/>
                      </a:pPr>
                      <a:r>
                        <a:rPr lang="en-US" sz="1800">
                          <a:solidFill>
                            <a:schemeClr val="dk1"/>
                          </a:solidFill>
                          <a:latin typeface="Tahoma"/>
                          <a:ea typeface="Tahoma"/>
                          <a:cs typeface="Tahoma"/>
                          <a:sym typeface="Tahoma"/>
                        </a:rPr>
                        <a:t>1</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600">
                          <a:solidFill>
                            <a:srgbClr val="505050"/>
                          </a:solidFill>
                          <a:latin typeface="Tahoma"/>
                          <a:ea typeface="Tahoma"/>
                          <a:cs typeface="Tahoma"/>
                          <a:sym typeface="Tahoma"/>
                        </a:rPr>
                        <a:t>To store the return address</a:t>
                      </a:r>
                      <a:endParaRPr sz="1600">
                        <a:solidFill>
                          <a:srgbClr val="50505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11"/>
                  </a:ext>
                </a:extLst>
              </a:tr>
              <a:tr h="364975">
                <a:tc>
                  <a:txBody>
                    <a:bodyPr/>
                    <a:lstStyle/>
                    <a:p>
                      <a:pPr marL="0" marR="0" lvl="0" indent="0" algn="l" rtl="0">
                        <a:spcBef>
                          <a:spcPts val="0"/>
                        </a:spcBef>
                        <a:spcAft>
                          <a:spcPts val="0"/>
                        </a:spcAft>
                        <a:buNone/>
                      </a:pPr>
                      <a:endParaRPr sz="1800" u="none"/>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ahoma"/>
                          <a:ea typeface="Tahoma"/>
                          <a:cs typeface="Tahoma"/>
                          <a:sym typeface="Tahoma"/>
                        </a:rPr>
                        <a:t>END</a:t>
                      </a:r>
                      <a:endParaRPr sz="1800">
                        <a:solidFill>
                          <a:schemeClr val="dk1"/>
                        </a:solidFill>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Tahoma"/>
                        <a:buNone/>
                      </a:pPr>
                      <a:r>
                        <a:rPr lang="en-US" sz="1800">
                          <a:solidFill>
                            <a:srgbClr val="000000"/>
                          </a:solidFill>
                          <a:latin typeface="Tahoma"/>
                          <a:ea typeface="Tahoma"/>
                          <a:cs typeface="Tahoma"/>
                          <a:sym typeface="Tahoma"/>
                        </a:rPr>
                        <a:t>FIRST</a:t>
                      </a:r>
                      <a:endParaRPr sz="1800">
                        <a:solidFill>
                          <a:srgbClr val="000000"/>
                        </a:solidFill>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endParaRPr sz="1600" dirty="0">
                        <a:solidFill>
                          <a:srgbClr val="50505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609600" y="381000"/>
            <a:ext cx="8305800" cy="1143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sz="4000"/>
              <a:t>Sample Data Movement Operations</a:t>
            </a:r>
            <a:endParaRPr sz="4000"/>
          </a:p>
        </p:txBody>
      </p:sp>
      <p:pic>
        <p:nvPicPr>
          <p:cNvPr id="362" name="Google Shape;362;p33"/>
          <p:cNvPicPr preferRelativeResize="0"/>
          <p:nvPr/>
        </p:nvPicPr>
        <p:blipFill rotWithShape="1">
          <a:blip r:embed="rId3">
            <a:alphaModFix/>
          </a:blip>
          <a:srcRect/>
          <a:stretch/>
        </p:blipFill>
        <p:spPr>
          <a:xfrm>
            <a:off x="304801" y="1752600"/>
            <a:ext cx="8470215" cy="41909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4"/>
          <p:cNvSpPr txBox="1">
            <a:spLocks noGrp="1"/>
          </p:cNvSpPr>
          <p:nvPr>
            <p:ph type="title"/>
          </p:nvPr>
        </p:nvSpPr>
        <p:spPr>
          <a:xfrm>
            <a:off x="609600" y="533400"/>
            <a:ext cx="8229600" cy="1143000"/>
          </a:xfrm>
          <a:prstGeom prst="rect">
            <a:avLst/>
          </a:prstGeom>
          <a:noFill/>
          <a:ln>
            <a:noFill/>
          </a:ln>
        </p:spPr>
        <p:txBody>
          <a:bodyPr spcFirstLastPara="1" vert="horz" wrap="square" lIns="91425" tIns="45700" rIns="91425" bIns="45700" rtlCol="0" anchor="b" anchorCtr="0">
            <a:noAutofit/>
          </a:bodyPr>
          <a:lstStyle/>
          <a:p>
            <a:pPr algn="ctr">
              <a:spcBef>
                <a:spcPts val="0"/>
              </a:spcBef>
            </a:pPr>
            <a:r>
              <a:rPr lang="en-US" sz="4000"/>
              <a:t>Sample Input and output operations for SIC</a:t>
            </a:r>
            <a:endParaRPr sz="4000"/>
          </a:p>
        </p:txBody>
      </p:sp>
      <p:pic>
        <p:nvPicPr>
          <p:cNvPr id="369" name="Google Shape;369;p34"/>
          <p:cNvPicPr preferRelativeResize="0"/>
          <p:nvPr/>
        </p:nvPicPr>
        <p:blipFill rotWithShape="1">
          <a:blip r:embed="rId3">
            <a:alphaModFix/>
          </a:blip>
          <a:srcRect/>
          <a:stretch/>
        </p:blipFill>
        <p:spPr>
          <a:xfrm>
            <a:off x="152400" y="2133600"/>
            <a:ext cx="8869362" cy="4070350"/>
          </a:xfrm>
          <a:prstGeom prst="rect">
            <a:avLst/>
          </a:prstGeom>
          <a:noFill/>
          <a:ln>
            <a:noFill/>
          </a:ln>
        </p:spPr>
      </p:pic>
      <p:sp>
        <p:nvSpPr>
          <p:cNvPr id="370" name="Google Shape;370;p34"/>
          <p:cNvSpPr txBox="1"/>
          <p:nvPr/>
        </p:nvSpPr>
        <p:spPr>
          <a:xfrm>
            <a:off x="990600" y="1676400"/>
            <a:ext cx="6172200" cy="338554"/>
          </a:xfrm>
          <a:prstGeom prst="rect">
            <a:avLst/>
          </a:prstGeom>
          <a:noFill/>
          <a:ln>
            <a:noFill/>
          </a:ln>
        </p:spPr>
        <p:txBody>
          <a:bodyPr spcFirstLastPara="1" wrap="square" lIns="91425" tIns="45700" rIns="91425" bIns="45700" anchor="t" anchorCtr="0">
            <a:spAutoFit/>
          </a:bodyPr>
          <a:lstStyle/>
          <a:p>
            <a:r>
              <a:rPr lang="en-US" sz="1600">
                <a:solidFill>
                  <a:srgbClr val="000000"/>
                </a:solidFill>
                <a:latin typeface="Tahoma"/>
                <a:ea typeface="Tahoma"/>
                <a:cs typeface="Tahoma"/>
                <a:sym typeface="Tahoma"/>
              </a:rPr>
              <a:t>INLOOP      TD	  INDEV	     TEST INPUT DEVICE</a:t>
            </a:r>
            <a:endParaRPr sz="1600">
              <a:solidFill>
                <a:srgbClr val="00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5"/>
          <p:cNvSpPr txBox="1">
            <a:spLocks noGrp="1"/>
          </p:cNvSpPr>
          <p:nvPr>
            <p:ph type="title"/>
          </p:nvPr>
        </p:nvSpPr>
        <p:spPr>
          <a:xfrm>
            <a:off x="609600" y="533400"/>
            <a:ext cx="7772400" cy="830997"/>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dirty="0"/>
              <a:t>Programming examples</a:t>
            </a:r>
            <a:br>
              <a:rPr lang="en-US" dirty="0"/>
            </a:br>
            <a:r>
              <a:rPr lang="en-US" dirty="0"/>
              <a:t>- Arithmetic</a:t>
            </a:r>
            <a:endParaRPr dirty="0"/>
          </a:p>
        </p:txBody>
      </p:sp>
      <p:pic>
        <p:nvPicPr>
          <p:cNvPr id="376" name="Google Shape;376;p35"/>
          <p:cNvPicPr preferRelativeResize="0"/>
          <p:nvPr/>
        </p:nvPicPr>
        <p:blipFill rotWithShape="1">
          <a:blip r:embed="rId3">
            <a:alphaModFix/>
          </a:blip>
          <a:srcRect/>
          <a:stretch/>
        </p:blipFill>
        <p:spPr>
          <a:xfrm>
            <a:off x="533400" y="2175802"/>
            <a:ext cx="8382000" cy="4605998"/>
          </a:xfrm>
          <a:prstGeom prst="rect">
            <a:avLst/>
          </a:prstGeom>
          <a:noFill/>
          <a:ln>
            <a:noFill/>
          </a:ln>
        </p:spPr>
      </p:pic>
      <p:sp>
        <p:nvSpPr>
          <p:cNvPr id="377" name="Google Shape;377;p35"/>
          <p:cNvSpPr txBox="1"/>
          <p:nvPr/>
        </p:nvSpPr>
        <p:spPr>
          <a:xfrm>
            <a:off x="762000" y="1344804"/>
            <a:ext cx="4724400" cy="830997"/>
          </a:xfrm>
          <a:prstGeom prst="rect">
            <a:avLst/>
          </a:prstGeom>
          <a:noFill/>
          <a:ln>
            <a:noFill/>
          </a:ln>
        </p:spPr>
        <p:txBody>
          <a:bodyPr spcFirstLastPara="1" wrap="square" lIns="91425" tIns="45700" rIns="91425" bIns="45700" anchor="t" anchorCtr="0">
            <a:spAutoFit/>
          </a:bodyPr>
          <a:lstStyle/>
          <a:p>
            <a:r>
              <a:rPr lang="en-US" sz="2400" dirty="0">
                <a:solidFill>
                  <a:schemeClr val="dk1"/>
                </a:solidFill>
                <a:latin typeface="Tahoma"/>
                <a:ea typeface="Tahoma"/>
                <a:cs typeface="Tahoma"/>
                <a:sym typeface="Tahoma"/>
              </a:rPr>
              <a:t>BETA=ALPHA+INCR-1</a:t>
            </a:r>
            <a:endParaRPr sz="2400" dirty="0">
              <a:solidFill>
                <a:schemeClr val="dk1"/>
              </a:solidFill>
              <a:latin typeface="Tahoma"/>
              <a:ea typeface="Tahoma"/>
              <a:cs typeface="Tahoma"/>
              <a:sym typeface="Tahoma"/>
            </a:endParaRPr>
          </a:p>
          <a:p>
            <a:r>
              <a:rPr lang="en-US" sz="2400" dirty="0">
                <a:solidFill>
                  <a:srgbClr val="FF0000"/>
                </a:solidFill>
                <a:latin typeface="Tahoma"/>
                <a:ea typeface="Tahoma"/>
                <a:cs typeface="Tahoma"/>
                <a:sym typeface="Tahoma"/>
              </a:rPr>
              <a:t>DELTA=GAMMA+INCR-1</a:t>
            </a:r>
            <a:endParaRPr sz="2400" dirty="0">
              <a:solidFill>
                <a:srgbClr val="FF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6"/>
          <p:cNvSpPr txBox="1">
            <a:spLocks noGrp="1"/>
          </p:cNvSpPr>
          <p:nvPr>
            <p:ph type="title"/>
          </p:nvPr>
        </p:nvSpPr>
        <p:spPr>
          <a:xfrm>
            <a:off x="609600" y="533400"/>
            <a:ext cx="7772400" cy="1143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a:t>HOMEWORK</a:t>
            </a:r>
            <a:endParaRPr/>
          </a:p>
        </p:txBody>
      </p:sp>
      <p:sp>
        <p:nvSpPr>
          <p:cNvPr id="383" name="Google Shape;383;p36"/>
          <p:cNvSpPr txBox="1">
            <a:spLocks noGrp="1"/>
          </p:cNvSpPr>
          <p:nvPr>
            <p:ph type="body" idx="1"/>
          </p:nvPr>
        </p:nvSpPr>
        <p:spPr>
          <a:xfrm>
            <a:off x="838200" y="2133600"/>
            <a:ext cx="7772400" cy="41148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SzPts val="3520"/>
              <a:buChar char="•"/>
            </a:pPr>
            <a:r>
              <a:rPr lang="en-US"/>
              <a:t>Write SIC instruction to add 2 and 4 and store it in variable SUM</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7"/>
          <p:cNvSpPr txBox="1">
            <a:spLocks noGrp="1"/>
          </p:cNvSpPr>
          <p:nvPr>
            <p:ph type="title"/>
          </p:nvPr>
        </p:nvSpPr>
        <p:spPr>
          <a:xfrm>
            <a:off x="609600" y="533400"/>
            <a:ext cx="7772400" cy="1143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a:t>Programming examples</a:t>
            </a:r>
            <a:br>
              <a:rPr lang="en-US"/>
            </a:br>
            <a:r>
              <a:rPr lang="en-US"/>
              <a:t>-Looping and indexing</a:t>
            </a:r>
            <a:endParaRPr/>
          </a:p>
        </p:txBody>
      </p:sp>
      <p:pic>
        <p:nvPicPr>
          <p:cNvPr id="389" name="Google Shape;389;p37"/>
          <p:cNvPicPr preferRelativeResize="0"/>
          <p:nvPr/>
        </p:nvPicPr>
        <p:blipFill rotWithShape="1">
          <a:blip r:embed="rId3">
            <a:alphaModFix/>
          </a:blip>
          <a:srcRect/>
          <a:stretch/>
        </p:blipFill>
        <p:spPr>
          <a:xfrm>
            <a:off x="685801" y="2895600"/>
            <a:ext cx="8077201" cy="3175000"/>
          </a:xfrm>
          <a:prstGeom prst="rect">
            <a:avLst/>
          </a:prstGeom>
          <a:noFill/>
          <a:ln>
            <a:noFill/>
          </a:ln>
        </p:spPr>
      </p:pic>
      <p:sp>
        <p:nvSpPr>
          <p:cNvPr id="390" name="Google Shape;390;p37"/>
          <p:cNvSpPr txBox="1"/>
          <p:nvPr/>
        </p:nvSpPr>
        <p:spPr>
          <a:xfrm>
            <a:off x="914401" y="1905001"/>
            <a:ext cx="5962017" cy="461665"/>
          </a:xfrm>
          <a:prstGeom prst="rect">
            <a:avLst/>
          </a:prstGeom>
          <a:noFill/>
          <a:ln>
            <a:noFill/>
          </a:ln>
        </p:spPr>
        <p:txBody>
          <a:bodyPr spcFirstLastPara="1" wrap="square" lIns="91425" tIns="45700" rIns="91425" bIns="45700" anchor="t" anchorCtr="0">
            <a:spAutoFit/>
          </a:bodyPr>
          <a:lstStyle/>
          <a:p>
            <a:r>
              <a:rPr lang="en-US" sz="2400">
                <a:solidFill>
                  <a:schemeClr val="dk1"/>
                </a:solidFill>
                <a:latin typeface="Tahoma"/>
                <a:ea typeface="Tahoma"/>
                <a:cs typeface="Tahoma"/>
                <a:sym typeface="Tahoma"/>
              </a:rPr>
              <a:t>Program to Copy 11-byte string to another</a:t>
            </a:r>
            <a:endParaRPr sz="2400">
              <a:solidFill>
                <a:schemeClr val="dk1"/>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42"/>
          <p:cNvPicPr preferRelativeResize="0"/>
          <p:nvPr/>
        </p:nvPicPr>
        <p:blipFill rotWithShape="1">
          <a:blip r:embed="rId3">
            <a:alphaModFix/>
          </a:blip>
          <a:srcRect/>
          <a:stretch/>
        </p:blipFill>
        <p:spPr>
          <a:xfrm>
            <a:off x="609600" y="1066800"/>
            <a:ext cx="8001000" cy="5410200"/>
          </a:xfrm>
          <a:prstGeom prst="rect">
            <a:avLst/>
          </a:prstGeom>
          <a:noFill/>
          <a:ln>
            <a:noFill/>
          </a:ln>
        </p:spPr>
      </p:pic>
      <p:sp>
        <p:nvSpPr>
          <p:cNvPr id="423" name="Google Shape;423;p42"/>
          <p:cNvSpPr txBox="1">
            <a:spLocks noGrp="1"/>
          </p:cNvSpPr>
          <p:nvPr>
            <p:ph type="title"/>
          </p:nvPr>
        </p:nvSpPr>
        <p:spPr>
          <a:xfrm>
            <a:off x="609600" y="533400"/>
            <a:ext cx="7772400" cy="4572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dirty="0"/>
              <a:t>SIC/XE machine architecture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3"/>
          <p:cNvPicPr preferRelativeResize="0"/>
          <p:nvPr/>
        </p:nvPicPr>
        <p:blipFill rotWithShape="1">
          <a:blip r:embed="rId3">
            <a:alphaModFix/>
          </a:blip>
          <a:srcRect/>
          <a:stretch/>
        </p:blipFill>
        <p:spPr>
          <a:xfrm>
            <a:off x="780288" y="1252536"/>
            <a:ext cx="8135112" cy="5224464"/>
          </a:xfrm>
          <a:prstGeom prst="rect">
            <a:avLst/>
          </a:prstGeom>
          <a:noFill/>
          <a:ln>
            <a:noFill/>
          </a:ln>
        </p:spPr>
      </p:pic>
      <p:sp>
        <p:nvSpPr>
          <p:cNvPr id="429" name="Google Shape;429;p43"/>
          <p:cNvSpPr txBox="1">
            <a:spLocks noGrp="1"/>
          </p:cNvSpPr>
          <p:nvPr>
            <p:ph type="title"/>
          </p:nvPr>
        </p:nvSpPr>
        <p:spPr>
          <a:xfrm>
            <a:off x="609600" y="533400"/>
            <a:ext cx="7772400" cy="719136"/>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dirty="0"/>
              <a:t>SIC/XE machine architecture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44"/>
          <p:cNvPicPr preferRelativeResize="0"/>
          <p:nvPr/>
        </p:nvPicPr>
        <p:blipFill rotWithShape="1">
          <a:blip r:embed="rId3">
            <a:alphaModFix/>
          </a:blip>
          <a:srcRect/>
          <a:stretch/>
        </p:blipFill>
        <p:spPr>
          <a:xfrm>
            <a:off x="909638" y="1295400"/>
            <a:ext cx="7700963" cy="5110163"/>
          </a:xfrm>
          <a:prstGeom prst="rect">
            <a:avLst/>
          </a:prstGeom>
          <a:noFill/>
          <a:ln>
            <a:noFill/>
          </a:ln>
        </p:spPr>
      </p:pic>
      <p:sp>
        <p:nvSpPr>
          <p:cNvPr id="435" name="Google Shape;435;p44"/>
          <p:cNvSpPr txBox="1">
            <a:spLocks noGrp="1"/>
          </p:cNvSpPr>
          <p:nvPr>
            <p:ph type="title"/>
          </p:nvPr>
        </p:nvSpPr>
        <p:spPr>
          <a:xfrm>
            <a:off x="609600" y="533400"/>
            <a:ext cx="7772400" cy="762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dirty="0"/>
              <a:t>SIC/XE machine architecture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69C3BE0E-884C-4CE2-B2A0-AA0BE3A35706}"/>
              </a:ext>
            </a:extLst>
          </p:cNvPr>
          <p:cNvSpPr>
            <a:spLocks noGrp="1" noChangeArrowheads="1"/>
          </p:cNvSpPr>
          <p:nvPr>
            <p:ph type="title"/>
          </p:nvPr>
        </p:nvSpPr>
        <p:spPr>
          <a:xfrm>
            <a:off x="647253" y="609600"/>
            <a:ext cx="7849494" cy="655356"/>
          </a:xfrm>
        </p:spPr>
        <p:txBody>
          <a:bodyPr>
            <a:normAutofit/>
          </a:bodyPr>
          <a:lstStyle/>
          <a:p>
            <a:pPr algn="ctr" eaLnBrk="1" hangingPunct="1"/>
            <a:r>
              <a:rPr lang="en-IN" sz="3200" dirty="0">
                <a:solidFill>
                  <a:srgbClr val="FF0000"/>
                </a:solidFill>
              </a:rPr>
              <a:t>Module 1</a:t>
            </a:r>
            <a:endParaRPr lang="en-US" altLang="en-US" sz="3200" dirty="0"/>
          </a:p>
        </p:txBody>
      </p:sp>
      <p:sp>
        <p:nvSpPr>
          <p:cNvPr id="4" name="Rectangle 3" descr="Rectangle: Click to edit Master text styles&#10;Second level&#10;Third level&#10;Fourth level&#10;Fifth level">
            <a:extLst>
              <a:ext uri="{FF2B5EF4-FFF2-40B4-BE49-F238E27FC236}">
                <a16:creationId xmlns:a16="http://schemas.microsoft.com/office/drawing/2014/main" id="{2196F9D4-47B9-4AC5-98AC-7D4BC51546E3}"/>
              </a:ext>
            </a:extLst>
          </p:cNvPr>
          <p:cNvSpPr txBox="1">
            <a:spLocks/>
          </p:cNvSpPr>
          <p:nvPr/>
        </p:nvSpPr>
        <p:spPr>
          <a:xfrm>
            <a:off x="614774" y="1752600"/>
            <a:ext cx="8300626" cy="3962400"/>
          </a:xfrm>
          <a:prstGeom prst="rect">
            <a:avLst/>
          </a:prstGeom>
        </p:spPr>
        <p:txBody>
          <a:bodyPr vert="horz" wrap="square" lIns="91440" tIns="45720" rIns="91440" bIns="45720" rtlCol="0" anchor="t">
            <a:normAutofit fontScale="92500"/>
          </a:bodyPr>
          <a:lstStyle>
            <a:lvl1pPr marL="205795" indent="-205795" algn="l" defTabSz="685983" rtl="0" eaLnBrk="1" latinLnBrk="0" hangingPunct="1">
              <a:lnSpc>
                <a:spcPct val="90000"/>
              </a:lnSpc>
              <a:spcBef>
                <a:spcPts val="1350"/>
              </a:spcBef>
              <a:buClr>
                <a:schemeClr val="tx1"/>
              </a:buClr>
              <a:buSzPct val="100000"/>
              <a:buFont typeface="Arial" pitchFamily="34" charset="0"/>
              <a:buChar char="▪"/>
              <a:defRPr sz="4000" kern="1200">
                <a:solidFill>
                  <a:schemeClr val="tx1"/>
                </a:solidFill>
                <a:latin typeface="Baskerville Old Face" panose="02020602080505020303" pitchFamily="18" charset="0"/>
                <a:ea typeface="+mn-ea"/>
                <a:cs typeface="+mn-cs"/>
              </a:defRPr>
            </a:lvl1pPr>
            <a:lvl2pPr marL="411590" indent="-171496" algn="l" defTabSz="685983" rtl="0" eaLnBrk="1" latinLnBrk="0" hangingPunct="1">
              <a:lnSpc>
                <a:spcPct val="90000"/>
              </a:lnSpc>
              <a:spcBef>
                <a:spcPts val="750"/>
              </a:spcBef>
              <a:buClr>
                <a:schemeClr val="tx1"/>
              </a:buClr>
              <a:buSzPct val="100000"/>
              <a:buFont typeface="Arial" pitchFamily="34" charset="0"/>
              <a:buChar char="–"/>
              <a:defRPr sz="3200" kern="1200">
                <a:solidFill>
                  <a:schemeClr val="tx1"/>
                </a:solidFill>
                <a:latin typeface="Baskerville Old Face" panose="02020602080505020303" pitchFamily="18" charset="0"/>
                <a:ea typeface="+mn-ea"/>
                <a:cs typeface="+mn-cs"/>
              </a:defRPr>
            </a:lvl2pPr>
            <a:lvl3pPr marL="617385" indent="-171496" algn="l" defTabSz="685983" rtl="0" eaLnBrk="1" latinLnBrk="0" hangingPunct="1">
              <a:lnSpc>
                <a:spcPct val="90000"/>
              </a:lnSpc>
              <a:spcBef>
                <a:spcPts val="600"/>
              </a:spcBef>
              <a:buClr>
                <a:schemeClr val="tx1"/>
              </a:buClr>
              <a:buSzPct val="100000"/>
              <a:buFont typeface="Arial" pitchFamily="34" charset="0"/>
              <a:buChar char="▪"/>
              <a:defRPr sz="2800" kern="1200">
                <a:solidFill>
                  <a:schemeClr val="tx1"/>
                </a:solidFill>
                <a:latin typeface="Baskerville Old Face" panose="02020602080505020303" pitchFamily="18" charset="0"/>
                <a:ea typeface="+mn-ea"/>
                <a:cs typeface="+mn-cs"/>
              </a:defRPr>
            </a:lvl3pPr>
            <a:lvl4pPr marL="823179" indent="-171496" algn="l" defTabSz="685983" rtl="0" eaLnBrk="1" latinLnBrk="0" hangingPunct="1">
              <a:lnSpc>
                <a:spcPct val="90000"/>
              </a:lnSpc>
              <a:spcBef>
                <a:spcPts val="600"/>
              </a:spcBef>
              <a:buClr>
                <a:schemeClr val="tx1"/>
              </a:buClr>
              <a:buSzPct val="100000"/>
              <a:buFont typeface="Arial" pitchFamily="34" charset="0"/>
              <a:buChar char="–"/>
              <a:defRPr sz="2800" kern="1200">
                <a:solidFill>
                  <a:schemeClr val="tx1"/>
                </a:solidFill>
                <a:latin typeface="Baskerville Old Face" panose="02020602080505020303" pitchFamily="18" charset="0"/>
                <a:ea typeface="+mn-ea"/>
                <a:cs typeface="+mn-cs"/>
              </a:defRPr>
            </a:lvl4pPr>
            <a:lvl5pPr marL="994675" indent="-171496" algn="l" defTabSz="685983" rtl="0" eaLnBrk="1" latinLnBrk="0" hangingPunct="1">
              <a:lnSpc>
                <a:spcPct val="90000"/>
              </a:lnSpc>
              <a:spcBef>
                <a:spcPts val="600"/>
              </a:spcBef>
              <a:buClr>
                <a:schemeClr val="tx1"/>
              </a:buClr>
              <a:buSzPct val="100000"/>
              <a:buFont typeface="Arial" pitchFamily="34" charset="0"/>
              <a:buChar char="▪"/>
              <a:defRPr sz="2800" kern="1200">
                <a:solidFill>
                  <a:schemeClr val="tx1"/>
                </a:solidFill>
                <a:latin typeface="Baskerville Old Face" panose="02020602080505020303" pitchFamily="18" charset="0"/>
                <a:ea typeface="+mn-ea"/>
                <a:cs typeface="+mn-cs"/>
              </a:defRPr>
            </a:lvl5pPr>
            <a:lvl6pPr marL="1166171" indent="-171496" algn="l" defTabSz="685983" rtl="0" eaLnBrk="1" latinLnBrk="0" hangingPunct="1">
              <a:lnSpc>
                <a:spcPct val="90000"/>
              </a:lnSpc>
              <a:spcBef>
                <a:spcPts val="600"/>
              </a:spcBef>
              <a:buClr>
                <a:schemeClr val="tx1"/>
              </a:buClr>
              <a:buSzPct val="100000"/>
              <a:buFont typeface="Arial" pitchFamily="34" charset="0"/>
              <a:buChar char="–"/>
              <a:defRPr sz="1200" kern="1200">
                <a:solidFill>
                  <a:schemeClr val="tx1"/>
                </a:solidFill>
                <a:latin typeface="+mn-lt"/>
                <a:ea typeface="+mn-ea"/>
                <a:cs typeface="+mn-cs"/>
              </a:defRPr>
            </a:lvl6pPr>
            <a:lvl7pPr marL="1337667" indent="-171496" algn="l" defTabSz="685983" rtl="0" eaLnBrk="1" latinLnBrk="0" hangingPunct="1">
              <a:lnSpc>
                <a:spcPct val="90000"/>
              </a:lnSpc>
              <a:spcBef>
                <a:spcPts val="600"/>
              </a:spcBef>
              <a:buClr>
                <a:schemeClr val="tx1"/>
              </a:buClr>
              <a:buSzPct val="100000"/>
              <a:buFont typeface="Arial" pitchFamily="34" charset="0"/>
              <a:buChar char="▪"/>
              <a:defRPr sz="1200" kern="1200">
                <a:solidFill>
                  <a:schemeClr val="tx1"/>
                </a:solidFill>
                <a:latin typeface="+mn-lt"/>
                <a:ea typeface="+mn-ea"/>
                <a:cs typeface="+mn-cs"/>
              </a:defRPr>
            </a:lvl7pPr>
            <a:lvl8pPr marL="1509162" indent="-171496" algn="l" defTabSz="685983" rtl="0" eaLnBrk="1" latinLnBrk="0" hangingPunct="1">
              <a:lnSpc>
                <a:spcPct val="90000"/>
              </a:lnSpc>
              <a:spcBef>
                <a:spcPts val="600"/>
              </a:spcBef>
              <a:buClr>
                <a:schemeClr val="tx1"/>
              </a:buClr>
              <a:buSzPct val="100000"/>
              <a:buFont typeface="Arial" pitchFamily="34" charset="0"/>
              <a:buChar char="–"/>
              <a:defRPr sz="1200" kern="1200">
                <a:solidFill>
                  <a:schemeClr val="tx1"/>
                </a:solidFill>
                <a:latin typeface="+mn-lt"/>
                <a:ea typeface="+mn-ea"/>
                <a:cs typeface="+mn-cs"/>
              </a:defRPr>
            </a:lvl8pPr>
            <a:lvl9pPr marL="1680658" indent="-171496" algn="l" defTabSz="685983" rtl="0" eaLnBrk="1" latinLnBrk="0" hangingPunct="1">
              <a:lnSpc>
                <a:spcPct val="90000"/>
              </a:lnSpc>
              <a:spcBef>
                <a:spcPts val="600"/>
              </a:spcBef>
              <a:buClr>
                <a:schemeClr val="tx1"/>
              </a:buClr>
              <a:buSzPct val="100000"/>
              <a:buFont typeface="Arial" pitchFamily="34" charset="0"/>
              <a:buChar char="▪"/>
              <a:defRPr sz="1200" kern="1200">
                <a:solidFill>
                  <a:schemeClr val="tx1"/>
                </a:solidFill>
                <a:latin typeface="+mn-lt"/>
                <a:ea typeface="+mn-ea"/>
                <a:cs typeface="+mn-cs"/>
              </a:defRPr>
            </a:lvl9pPr>
          </a:lstStyle>
          <a:p>
            <a:pPr algn="just">
              <a:buSzPct val="110000"/>
            </a:pPr>
            <a:r>
              <a:rPr lang="en-US" altLang="en-US" sz="3600" b="1" dirty="0">
                <a:solidFill>
                  <a:srgbClr val="FF0000"/>
                </a:solidFill>
                <a:latin typeface="+mn-lt"/>
                <a:ea typeface="PMingLiU"/>
                <a:cs typeface="PMingLiU"/>
              </a:rPr>
              <a:t>Introduction to System Software:  </a:t>
            </a:r>
            <a:r>
              <a:rPr lang="en-US" altLang="en-US" sz="3600" dirty="0">
                <a:latin typeface="+mn-lt"/>
                <a:ea typeface="PMingLiU"/>
                <a:cs typeface="PMingLiU"/>
              </a:rPr>
              <a:t>Machine Architecture of SIC and SIC/XE. </a:t>
            </a:r>
          </a:p>
          <a:p>
            <a:pPr>
              <a:buSzPct val="110000"/>
            </a:pPr>
            <a:r>
              <a:rPr lang="en-US" altLang="en-US" sz="3600" b="1" dirty="0">
                <a:solidFill>
                  <a:srgbClr val="FF0000"/>
                </a:solidFill>
                <a:latin typeface="+mn-lt"/>
                <a:ea typeface="PMingLiU"/>
                <a:cs typeface="PMingLiU"/>
              </a:rPr>
              <a:t>Assemblers:</a:t>
            </a:r>
            <a:r>
              <a:rPr lang="en-US" altLang="en-US" sz="3600" dirty="0">
                <a:latin typeface="+mn-lt"/>
                <a:ea typeface="PMingLiU"/>
                <a:cs typeface="PMingLiU"/>
              </a:rPr>
              <a:t> Basic assembler functions, machine dependent assembler features, machine independent assembler features, assembler design options.</a:t>
            </a:r>
          </a:p>
          <a:p>
            <a:pPr>
              <a:buSzPct val="110000"/>
            </a:pPr>
            <a:r>
              <a:rPr lang="en-US" altLang="en-US" sz="3600" b="1" dirty="0">
                <a:solidFill>
                  <a:srgbClr val="FF0000"/>
                </a:solidFill>
                <a:latin typeface="+mn-lt"/>
                <a:ea typeface="PMingLiU"/>
              </a:rPr>
              <a:t>Loaders: </a:t>
            </a:r>
            <a:r>
              <a:rPr lang="en-US" altLang="en-US" sz="3600" dirty="0">
                <a:latin typeface="+mn-lt"/>
                <a:ea typeface="PMingLiU"/>
              </a:rPr>
              <a:t>Basic Loader Function</a:t>
            </a:r>
          </a:p>
        </p:txBody>
      </p:sp>
    </p:spTree>
    <p:extLst>
      <p:ext uri="{BB962C8B-B14F-4D97-AF65-F5344CB8AC3E}">
        <p14:creationId xmlns:p14="http://schemas.microsoft.com/office/powerpoint/2010/main" val="30421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45"/>
          <p:cNvPicPr preferRelativeResize="0">
            <a:picLocks noGrp="1"/>
          </p:cNvPicPr>
          <p:nvPr>
            <p:ph type="body" idx="1"/>
          </p:nvPr>
        </p:nvPicPr>
        <p:blipFill rotWithShape="1">
          <a:blip r:embed="rId3">
            <a:alphaModFix/>
          </a:blip>
          <a:srcRect/>
          <a:stretch/>
        </p:blipFill>
        <p:spPr>
          <a:xfrm>
            <a:off x="1981200" y="2360868"/>
            <a:ext cx="3505201" cy="4192333"/>
          </a:xfrm>
          <a:prstGeom prst="rect">
            <a:avLst/>
          </a:prstGeom>
          <a:noFill/>
          <a:ln>
            <a:noFill/>
          </a:ln>
        </p:spPr>
      </p:pic>
      <p:sp>
        <p:nvSpPr>
          <p:cNvPr id="441" name="Google Shape;441;p45"/>
          <p:cNvSpPr txBox="1"/>
          <p:nvPr/>
        </p:nvSpPr>
        <p:spPr>
          <a:xfrm>
            <a:off x="340723" y="1037469"/>
            <a:ext cx="8462554" cy="1323399"/>
          </a:xfrm>
          <a:prstGeom prst="rect">
            <a:avLst/>
          </a:prstGeom>
          <a:noFill/>
          <a:ln>
            <a:noFill/>
          </a:ln>
        </p:spPr>
        <p:txBody>
          <a:bodyPr spcFirstLastPara="1" wrap="square" lIns="91425" tIns="45700" rIns="91425" bIns="45700" anchor="t" anchorCtr="0">
            <a:spAutoFit/>
          </a:bodyPr>
          <a:lstStyle/>
          <a:p>
            <a:r>
              <a:rPr lang="en-US" sz="2000" dirty="0">
                <a:solidFill>
                  <a:schemeClr val="dk1"/>
                </a:solidFill>
                <a:latin typeface="Tahoma"/>
                <a:ea typeface="Tahoma"/>
                <a:cs typeface="Tahoma"/>
                <a:sym typeface="Tahoma"/>
              </a:rPr>
              <a:t>Give the target address generated for the following machine instruction:</a:t>
            </a:r>
            <a:endParaRPr sz="2000" dirty="0">
              <a:solidFill>
                <a:schemeClr val="dk1"/>
              </a:solidFill>
              <a:latin typeface="Tahoma"/>
              <a:ea typeface="Tahoma"/>
              <a:cs typeface="Tahoma"/>
              <a:sym typeface="Tahoma"/>
            </a:endParaRPr>
          </a:p>
          <a:p>
            <a:pPr marL="342900" indent="-342900">
              <a:buClr>
                <a:schemeClr val="dk1"/>
              </a:buClr>
              <a:buSzPts val="1800"/>
              <a:buFont typeface="Tahoma"/>
              <a:buAutoNum type="alphaLcParenR"/>
            </a:pPr>
            <a:r>
              <a:rPr lang="en-US" sz="2000" dirty="0">
                <a:solidFill>
                  <a:schemeClr val="dk1"/>
                </a:solidFill>
                <a:latin typeface="Tahoma"/>
                <a:ea typeface="Tahoma"/>
                <a:cs typeface="Tahoma"/>
                <a:sym typeface="Tahoma"/>
              </a:rPr>
              <a:t>032600H  b) 03C300H   c) 0310C303H  d)022030  e)010030 f) 002600</a:t>
            </a:r>
            <a:endParaRPr sz="2000" dirty="0">
              <a:solidFill>
                <a:schemeClr val="dk1"/>
              </a:solidFill>
              <a:latin typeface="Tahoma"/>
              <a:ea typeface="Tahoma"/>
              <a:cs typeface="Tahoma"/>
              <a:sym typeface="Tahoma"/>
            </a:endParaRPr>
          </a:p>
          <a:p>
            <a:r>
              <a:rPr lang="en-US" sz="2000" dirty="0">
                <a:solidFill>
                  <a:schemeClr val="dk1"/>
                </a:solidFill>
                <a:latin typeface="Tahoma"/>
                <a:ea typeface="Tahoma"/>
                <a:cs typeface="Tahoma"/>
                <a:sym typeface="Tahoma"/>
              </a:rPr>
              <a:t>Given (B)=006000,  (PC)=003000, (X)= 000090 what is the content of register A after executing LDA instruction?</a:t>
            </a:r>
            <a:endParaRPr sz="2000" dirty="0">
              <a:solidFill>
                <a:schemeClr val="dk1"/>
              </a:solidFill>
              <a:latin typeface="Tahoma"/>
              <a:ea typeface="Tahoma"/>
              <a:cs typeface="Tahoma"/>
              <a:sym typeface="Tahoma"/>
            </a:endParaRPr>
          </a:p>
        </p:txBody>
      </p:sp>
      <p:sp>
        <p:nvSpPr>
          <p:cNvPr id="442" name="Google Shape;442;p45"/>
          <p:cNvSpPr txBox="1">
            <a:spLocks noGrp="1"/>
          </p:cNvSpPr>
          <p:nvPr>
            <p:ph type="title"/>
          </p:nvPr>
        </p:nvSpPr>
        <p:spPr>
          <a:xfrm>
            <a:off x="609600" y="533400"/>
            <a:ext cx="7772400" cy="504069"/>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dirty="0"/>
              <a:t>SIC/XE machine architecture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6"/>
          <p:cNvSpPr txBox="1">
            <a:spLocks noGrp="1"/>
          </p:cNvSpPr>
          <p:nvPr>
            <p:ph type="title"/>
          </p:nvPr>
        </p:nvSpPr>
        <p:spPr>
          <a:xfrm>
            <a:off x="609600" y="533400"/>
            <a:ext cx="7772400" cy="569638"/>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dirty="0"/>
              <a:t>Solution</a:t>
            </a:r>
            <a:endParaRPr dirty="0"/>
          </a:p>
        </p:txBody>
      </p:sp>
      <p:sp>
        <p:nvSpPr>
          <p:cNvPr id="449" name="Google Shape;449;p46"/>
          <p:cNvSpPr txBox="1">
            <a:spLocks noGrp="1"/>
          </p:cNvSpPr>
          <p:nvPr>
            <p:ph type="body" idx="1"/>
          </p:nvPr>
        </p:nvSpPr>
        <p:spPr>
          <a:xfrm>
            <a:off x="838200" y="2133600"/>
            <a:ext cx="7772400" cy="41148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SzPts val="3520"/>
              <a:buChar char="•"/>
            </a:pPr>
            <a:r>
              <a:rPr lang="en-US" dirty="0"/>
              <a:t>A) 032600H</a:t>
            </a:r>
            <a:endParaRPr dirty="0"/>
          </a:p>
          <a:p>
            <a:pPr marL="342900" indent="-119379">
              <a:spcBef>
                <a:spcPts val="640"/>
              </a:spcBef>
              <a:buSzPts val="3520"/>
              <a:buNone/>
            </a:pPr>
            <a:endParaRPr dirty="0"/>
          </a:p>
          <a:p>
            <a:pPr marL="342900" indent="-119379">
              <a:spcBef>
                <a:spcPts val="640"/>
              </a:spcBef>
              <a:buSzPts val="3520"/>
              <a:buNone/>
            </a:pPr>
            <a:endParaRPr dirty="0"/>
          </a:p>
          <a:p>
            <a:pPr marL="3886200" lvl="8" indent="-198120">
              <a:spcBef>
                <a:spcPts val="160"/>
              </a:spcBef>
              <a:buSzPts val="480"/>
              <a:buNone/>
            </a:pPr>
            <a:endParaRPr sz="800" dirty="0"/>
          </a:p>
          <a:p>
            <a:pPr marL="3657600" lvl="8" indent="-3030855">
              <a:spcBef>
                <a:spcPts val="240"/>
              </a:spcBef>
              <a:buSzPts val="720"/>
              <a:buNone/>
            </a:pPr>
            <a:r>
              <a:rPr lang="en-US" dirty="0"/>
              <a:t>                                              No Indexing </a:t>
            </a:r>
            <a:r>
              <a:rPr lang="en-US" sz="800" dirty="0"/>
              <a:t>                         </a:t>
            </a:r>
            <a:r>
              <a:rPr lang="en-US" dirty="0"/>
              <a:t>Format 3</a:t>
            </a:r>
            <a:endParaRPr dirty="0"/>
          </a:p>
          <a:p>
            <a:pPr marL="3657600" lvl="8" indent="0">
              <a:spcBef>
                <a:spcPts val="240"/>
              </a:spcBef>
              <a:buSzPts val="720"/>
              <a:buNone/>
            </a:pPr>
            <a:endParaRPr dirty="0"/>
          </a:p>
          <a:p>
            <a:pPr marL="3657600" lvl="8" indent="-2456180">
              <a:spcBef>
                <a:spcPts val="240"/>
              </a:spcBef>
              <a:buSzPts val="720"/>
              <a:buNone/>
            </a:pPr>
            <a:r>
              <a:rPr lang="en-US" dirty="0"/>
              <a:t>      Not Direct         Not Immediate                   Program Counter Relative Addressing mode</a:t>
            </a:r>
            <a:endParaRPr sz="800" dirty="0"/>
          </a:p>
          <a:p>
            <a:pPr marL="342900" indent="-342900">
              <a:spcBef>
                <a:spcPts val="640"/>
              </a:spcBef>
              <a:buSzPts val="3520"/>
              <a:buChar char="•"/>
            </a:pPr>
            <a:r>
              <a:rPr lang="en-US" dirty="0"/>
              <a:t>Target Address=(PC)+displacement</a:t>
            </a:r>
            <a:endParaRPr dirty="0"/>
          </a:p>
          <a:p>
            <a:pPr marL="3200400" lvl="7" indent="0">
              <a:spcBef>
                <a:spcPts val="400"/>
              </a:spcBef>
              <a:buSzPts val="1200"/>
              <a:buNone/>
            </a:pPr>
            <a:r>
              <a:rPr lang="en-US" dirty="0"/>
              <a:t>= 003000+600</a:t>
            </a:r>
            <a:endParaRPr dirty="0"/>
          </a:p>
          <a:p>
            <a:pPr marL="3200400" lvl="7" indent="0">
              <a:spcBef>
                <a:spcPts val="400"/>
              </a:spcBef>
              <a:buSzPts val="1200"/>
              <a:buNone/>
            </a:pPr>
            <a:r>
              <a:rPr lang="en-US" dirty="0"/>
              <a:t>=003600</a:t>
            </a:r>
            <a:endParaRPr dirty="0"/>
          </a:p>
          <a:p>
            <a:pPr marL="342900" lvl="7" indent="-342900">
              <a:spcBef>
                <a:spcPts val="400"/>
              </a:spcBef>
              <a:buSzPts val="1200"/>
              <a:buChar char="■"/>
            </a:pPr>
            <a:r>
              <a:rPr lang="en-US" dirty="0"/>
              <a:t>LDA Instruction when executed: the data stored in the target address 003600 that is </a:t>
            </a:r>
            <a:r>
              <a:rPr lang="en-US" dirty="0">
                <a:solidFill>
                  <a:srgbClr val="FF0000"/>
                </a:solidFill>
              </a:rPr>
              <a:t>103000 is loaded to register A</a:t>
            </a:r>
            <a:endParaRPr dirty="0">
              <a:solidFill>
                <a:srgbClr val="FF0000"/>
              </a:solidFill>
            </a:endParaRPr>
          </a:p>
        </p:txBody>
      </p:sp>
      <p:graphicFrame>
        <p:nvGraphicFramePr>
          <p:cNvPr id="450" name="Google Shape;450;p46"/>
          <p:cNvGraphicFramePr/>
          <p:nvPr>
            <p:extLst>
              <p:ext uri="{D42A27DB-BD31-4B8C-83A1-F6EECF244321}">
                <p14:modId xmlns:p14="http://schemas.microsoft.com/office/powerpoint/2010/main" val="1806363723"/>
              </p:ext>
            </p:extLst>
          </p:nvPr>
        </p:nvGraphicFramePr>
        <p:xfrm>
          <a:off x="1524000" y="2743200"/>
          <a:ext cx="6096000" cy="1010940"/>
        </p:xfrm>
        <a:graphic>
          <a:graphicData uri="http://schemas.openxmlformats.org/drawingml/2006/table">
            <a:tbl>
              <a:tblPr firstRow="1" bandRow="1">
                <a:noFill/>
              </a:tblPr>
              <a:tblGrid>
                <a:gridCol w="14478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2133600">
                  <a:extLst>
                    <a:ext uri="{9D8B030D-6E8A-4147-A177-3AD203B41FA5}">
                      <a16:colId xmlns:a16="http://schemas.microsoft.com/office/drawing/2014/main" val="20007"/>
                    </a:ext>
                  </a:extLst>
                </a:gridCol>
              </a:tblGrid>
              <a:tr h="370850">
                <a:tc>
                  <a:txBody>
                    <a:bodyPr/>
                    <a:lstStyle/>
                    <a:p>
                      <a:pPr marL="0" marR="0" lvl="0" indent="0" algn="l" rtl="0">
                        <a:spcBef>
                          <a:spcPts val="0"/>
                        </a:spcBef>
                        <a:spcAft>
                          <a:spcPts val="0"/>
                        </a:spcAft>
                        <a:buNone/>
                      </a:pPr>
                      <a:r>
                        <a:rPr lang="en-US" sz="1800">
                          <a:solidFill>
                            <a:srgbClr val="000000"/>
                          </a:solidFill>
                        </a:rPr>
                        <a:t>OPCODE</a:t>
                      </a:r>
                      <a:endParaRPr sz="1800">
                        <a:solidFill>
                          <a:srgbClr val="000000"/>
                        </a:solidFill>
                      </a:endParaRPr>
                    </a:p>
                    <a:p>
                      <a:pPr marL="0" marR="0" lvl="0" indent="0" algn="l" rtl="0">
                        <a:spcBef>
                          <a:spcPts val="0"/>
                        </a:spcBef>
                        <a:spcAft>
                          <a:spcPts val="0"/>
                        </a:spcAft>
                        <a:buNone/>
                      </a:pPr>
                      <a:r>
                        <a:rPr lang="en-US" sz="1800">
                          <a:solidFill>
                            <a:srgbClr val="000000"/>
                          </a:solidFill>
                        </a:rPr>
                        <a:t>6-BITS</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N</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I</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X</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B</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P</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E</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DISPLACEMENT</a:t>
                      </a:r>
                      <a:endParaRPr sz="1800">
                        <a:solidFill>
                          <a:srgbClr val="000000"/>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b="1"/>
                        <a:t>0000</a:t>
                      </a:r>
                      <a:r>
                        <a:rPr lang="en-US" sz="1800"/>
                        <a:t> </a:t>
                      </a:r>
                      <a:r>
                        <a:rPr lang="en-US" sz="1800" b="1">
                          <a:solidFill>
                            <a:schemeClr val="dk2"/>
                          </a:solidFill>
                        </a:rPr>
                        <a:t>00</a:t>
                      </a:r>
                      <a:endParaRPr sz="1800" b="1">
                        <a:solidFill>
                          <a:schemeClr val="dk2"/>
                        </a:solidFill>
                      </a:endParaRPr>
                    </a:p>
                  </a:txBody>
                  <a:tcPr marL="91450" marR="91450" marT="45725" marB="45725"/>
                </a:tc>
                <a:tc>
                  <a:txBody>
                    <a:bodyPr/>
                    <a:lstStyle/>
                    <a:p>
                      <a:pPr marL="0" marR="0" lvl="0" indent="0" algn="ctr" rtl="0">
                        <a:spcBef>
                          <a:spcPts val="0"/>
                        </a:spcBef>
                        <a:spcAft>
                          <a:spcPts val="0"/>
                        </a:spcAft>
                        <a:buNone/>
                      </a:pPr>
                      <a:r>
                        <a:rPr lang="en-US" sz="1800" b="1">
                          <a:solidFill>
                            <a:schemeClr val="dk2"/>
                          </a:solidFill>
                        </a:rPr>
                        <a:t>1</a:t>
                      </a:r>
                      <a:endParaRPr sz="1800" b="1">
                        <a:solidFill>
                          <a:schemeClr val="dk2"/>
                        </a:solidFill>
                      </a:endParaRPr>
                    </a:p>
                  </a:txBody>
                  <a:tcPr marL="91450" marR="91450" marT="45725" marB="45725"/>
                </a:tc>
                <a:tc>
                  <a:txBody>
                    <a:bodyPr/>
                    <a:lstStyle/>
                    <a:p>
                      <a:pPr marL="0" marR="0" lvl="0" indent="0" algn="ctr" rtl="0">
                        <a:spcBef>
                          <a:spcPts val="0"/>
                        </a:spcBef>
                        <a:spcAft>
                          <a:spcPts val="0"/>
                        </a:spcAft>
                        <a:buNone/>
                      </a:pPr>
                      <a:r>
                        <a:rPr lang="en-US" sz="1800" b="1">
                          <a:solidFill>
                            <a:schemeClr val="dk2"/>
                          </a:solidFill>
                        </a:rPr>
                        <a:t>1</a:t>
                      </a:r>
                      <a:endParaRPr sz="1800" b="1">
                        <a:solidFill>
                          <a:schemeClr val="dk2"/>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0</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0</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1</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0</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dirty="0"/>
                        <a:t>600</a:t>
                      </a:r>
                      <a:endParaRPr sz="1800" dirty="0"/>
                    </a:p>
                  </a:txBody>
                  <a:tcPr marL="91450" marR="91450" marT="45725" marB="45725"/>
                </a:tc>
                <a:extLst>
                  <a:ext uri="{0D108BD9-81ED-4DB2-BD59-A6C34878D82A}">
                    <a16:rowId xmlns:a16="http://schemas.microsoft.com/office/drawing/2014/main" val="10001"/>
                  </a:ext>
                </a:extLst>
              </a:tr>
            </a:tbl>
          </a:graphicData>
        </a:graphic>
      </p:graphicFrame>
      <p:cxnSp>
        <p:nvCxnSpPr>
          <p:cNvPr id="451" name="Google Shape;451;p46"/>
          <p:cNvCxnSpPr/>
          <p:nvPr/>
        </p:nvCxnSpPr>
        <p:spPr>
          <a:xfrm>
            <a:off x="5257800" y="3664131"/>
            <a:ext cx="152400" cy="381000"/>
          </a:xfrm>
          <a:prstGeom prst="straightConnector1">
            <a:avLst/>
          </a:prstGeom>
          <a:solidFill>
            <a:schemeClr val="accent1"/>
          </a:solidFill>
          <a:ln w="9525" cap="flat" cmpd="sng">
            <a:solidFill>
              <a:schemeClr val="dk1"/>
            </a:solidFill>
            <a:prstDash val="solid"/>
            <a:round/>
            <a:headEnd type="none" w="sm" len="sm"/>
            <a:tailEnd type="stealth" w="med" len="med"/>
          </a:ln>
        </p:spPr>
      </p:cxnSp>
      <p:sp>
        <p:nvSpPr>
          <p:cNvPr id="452" name="Google Shape;452;p46"/>
          <p:cNvSpPr/>
          <p:nvPr/>
        </p:nvSpPr>
        <p:spPr>
          <a:xfrm rot="-5400000">
            <a:off x="4476752" y="3620790"/>
            <a:ext cx="266699" cy="533399"/>
          </a:xfrm>
          <a:prstGeom prst="leftBracket">
            <a:avLst>
              <a:gd name="adj" fmla="val 833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2400"/>
            </a:pPr>
            <a:endParaRPr sz="2400">
              <a:solidFill>
                <a:schemeClr val="dk1"/>
              </a:solidFill>
              <a:latin typeface="Tahoma"/>
              <a:ea typeface="Tahoma"/>
              <a:cs typeface="Tahoma"/>
              <a:sym typeface="Tahoma"/>
            </a:endParaRPr>
          </a:p>
        </p:txBody>
      </p:sp>
      <p:cxnSp>
        <p:nvCxnSpPr>
          <p:cNvPr id="453" name="Google Shape;453;p46"/>
          <p:cNvCxnSpPr>
            <a:stCxn id="452" idx="1"/>
          </p:cNvCxnSpPr>
          <p:nvPr/>
        </p:nvCxnSpPr>
        <p:spPr>
          <a:xfrm rot="-5400000" flipH="1">
            <a:off x="4716450" y="3914488"/>
            <a:ext cx="587400" cy="800100"/>
          </a:xfrm>
          <a:prstGeom prst="bentConnector2">
            <a:avLst/>
          </a:prstGeom>
          <a:solidFill>
            <a:schemeClr val="accent1"/>
          </a:solidFill>
          <a:ln w="9525" cap="flat" cmpd="sng">
            <a:solidFill>
              <a:schemeClr val="dk1"/>
            </a:solidFill>
            <a:prstDash val="solid"/>
            <a:round/>
            <a:headEnd type="none" w="sm" len="sm"/>
            <a:tailEnd type="stealth" w="med" len="med"/>
          </a:ln>
        </p:spPr>
      </p:cxnSp>
      <p:cxnSp>
        <p:nvCxnSpPr>
          <p:cNvPr id="454" name="Google Shape;454;p46"/>
          <p:cNvCxnSpPr/>
          <p:nvPr/>
        </p:nvCxnSpPr>
        <p:spPr>
          <a:xfrm>
            <a:off x="4038600" y="3641817"/>
            <a:ext cx="0" cy="403315"/>
          </a:xfrm>
          <a:prstGeom prst="straightConnector1">
            <a:avLst/>
          </a:prstGeom>
          <a:solidFill>
            <a:schemeClr val="accent1"/>
          </a:solidFill>
          <a:ln w="9525" cap="flat" cmpd="sng">
            <a:solidFill>
              <a:schemeClr val="dk1"/>
            </a:solidFill>
            <a:prstDash val="solid"/>
            <a:round/>
            <a:headEnd type="none" w="sm" len="sm"/>
            <a:tailEnd type="stealth" w="med" len="med"/>
          </a:ln>
        </p:spPr>
      </p:cxnSp>
      <p:cxnSp>
        <p:nvCxnSpPr>
          <p:cNvPr id="455" name="Google Shape;455;p46"/>
          <p:cNvCxnSpPr/>
          <p:nvPr/>
        </p:nvCxnSpPr>
        <p:spPr>
          <a:xfrm>
            <a:off x="3581400" y="3657600"/>
            <a:ext cx="0" cy="762000"/>
          </a:xfrm>
          <a:prstGeom prst="straightConnector1">
            <a:avLst/>
          </a:prstGeom>
          <a:solidFill>
            <a:schemeClr val="accent1"/>
          </a:solidFill>
          <a:ln w="9525" cap="flat" cmpd="sng">
            <a:solidFill>
              <a:schemeClr val="dk1"/>
            </a:solidFill>
            <a:prstDash val="solid"/>
            <a:round/>
            <a:headEnd type="none" w="sm" len="sm"/>
            <a:tailEnd type="stealth" w="med" len="med"/>
          </a:ln>
        </p:spPr>
      </p:cxnSp>
      <p:cxnSp>
        <p:nvCxnSpPr>
          <p:cNvPr id="456" name="Google Shape;456;p46"/>
          <p:cNvCxnSpPr/>
          <p:nvPr/>
        </p:nvCxnSpPr>
        <p:spPr>
          <a:xfrm rot="5400000">
            <a:off x="2560264" y="3866576"/>
            <a:ext cx="659700" cy="446400"/>
          </a:xfrm>
          <a:prstGeom prst="bentConnector3">
            <a:avLst>
              <a:gd name="adj1" fmla="val 50000"/>
            </a:avLst>
          </a:prstGeom>
          <a:solidFill>
            <a:schemeClr val="accent1"/>
          </a:solidFill>
          <a:ln w="9525" cap="flat" cmpd="sng">
            <a:solidFill>
              <a:schemeClr val="dk1"/>
            </a:solidFill>
            <a:prstDash val="solid"/>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7"/>
          <p:cNvSpPr txBox="1">
            <a:spLocks noGrp="1"/>
          </p:cNvSpPr>
          <p:nvPr>
            <p:ph type="title"/>
          </p:nvPr>
        </p:nvSpPr>
        <p:spPr>
          <a:xfrm>
            <a:off x="609600" y="533400"/>
            <a:ext cx="7772400" cy="1143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a:t>Solution</a:t>
            </a:r>
            <a:endParaRPr/>
          </a:p>
        </p:txBody>
      </p:sp>
      <p:sp>
        <p:nvSpPr>
          <p:cNvPr id="463" name="Google Shape;463;p47"/>
          <p:cNvSpPr txBox="1">
            <a:spLocks noGrp="1"/>
          </p:cNvSpPr>
          <p:nvPr>
            <p:ph type="body" idx="1"/>
          </p:nvPr>
        </p:nvSpPr>
        <p:spPr>
          <a:xfrm>
            <a:off x="838200" y="2133600"/>
            <a:ext cx="7772400" cy="41148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SzPts val="3520"/>
              <a:buChar char="•"/>
            </a:pPr>
            <a:r>
              <a:rPr lang="en-US" dirty="0"/>
              <a:t>B) 03C300H </a:t>
            </a:r>
            <a:endParaRPr dirty="0"/>
          </a:p>
          <a:p>
            <a:pPr marL="0" indent="0">
              <a:spcBef>
                <a:spcPts val="640"/>
              </a:spcBef>
              <a:buSzPts val="3520"/>
              <a:buNone/>
            </a:pPr>
            <a:endParaRPr dirty="0"/>
          </a:p>
          <a:p>
            <a:pPr marL="342900" indent="-119379">
              <a:spcBef>
                <a:spcPts val="640"/>
              </a:spcBef>
              <a:buSzPts val="3520"/>
              <a:buNone/>
            </a:pPr>
            <a:endParaRPr dirty="0"/>
          </a:p>
          <a:p>
            <a:pPr marL="3886200" lvl="8" indent="-198120">
              <a:spcBef>
                <a:spcPts val="160"/>
              </a:spcBef>
              <a:buSzPts val="480"/>
              <a:buNone/>
            </a:pPr>
            <a:endParaRPr sz="800" dirty="0"/>
          </a:p>
          <a:p>
            <a:pPr marL="3657600" lvl="8" indent="-3030855">
              <a:spcBef>
                <a:spcPts val="240"/>
              </a:spcBef>
              <a:buSzPts val="720"/>
              <a:buNone/>
            </a:pPr>
            <a:r>
              <a:rPr lang="en-US" dirty="0"/>
              <a:t>                                               Indexing </a:t>
            </a:r>
            <a:r>
              <a:rPr lang="en-US" sz="800" dirty="0"/>
              <a:t>                         </a:t>
            </a:r>
            <a:r>
              <a:rPr lang="en-US" dirty="0"/>
              <a:t>Format 3</a:t>
            </a:r>
            <a:endParaRPr dirty="0"/>
          </a:p>
          <a:p>
            <a:pPr marL="3657600" lvl="8" indent="0">
              <a:spcBef>
                <a:spcPts val="240"/>
              </a:spcBef>
              <a:buSzPts val="720"/>
              <a:buNone/>
            </a:pPr>
            <a:endParaRPr dirty="0"/>
          </a:p>
          <a:p>
            <a:pPr marL="3657600" lvl="8" indent="-2456180">
              <a:spcBef>
                <a:spcPts val="240"/>
              </a:spcBef>
              <a:buSzPts val="720"/>
              <a:buNone/>
            </a:pPr>
            <a:r>
              <a:rPr lang="en-US" dirty="0"/>
              <a:t>      Not Direct         Not Immediate                   Base Relative Addressing mode</a:t>
            </a:r>
            <a:endParaRPr sz="800" dirty="0"/>
          </a:p>
          <a:p>
            <a:pPr marL="342900" indent="-342900">
              <a:spcBef>
                <a:spcPts val="640"/>
              </a:spcBef>
              <a:buSzPts val="3520"/>
              <a:buChar char="•"/>
            </a:pPr>
            <a:r>
              <a:rPr lang="en-US" dirty="0"/>
              <a:t>Target Address=(B)+(X)+ displacement</a:t>
            </a:r>
            <a:endParaRPr dirty="0"/>
          </a:p>
          <a:p>
            <a:pPr marL="3200400" lvl="7" indent="0">
              <a:spcBef>
                <a:spcPts val="400"/>
              </a:spcBef>
              <a:buSzPts val="1200"/>
              <a:buNone/>
            </a:pPr>
            <a:r>
              <a:rPr lang="en-US" dirty="0"/>
              <a:t>= 006000+000090+300</a:t>
            </a:r>
            <a:endParaRPr dirty="0"/>
          </a:p>
          <a:p>
            <a:pPr marL="3200400" lvl="7" indent="0">
              <a:spcBef>
                <a:spcPts val="400"/>
              </a:spcBef>
              <a:buSzPts val="1200"/>
              <a:buNone/>
            </a:pPr>
            <a:r>
              <a:rPr lang="en-US" dirty="0"/>
              <a:t>=006390</a:t>
            </a:r>
            <a:endParaRPr dirty="0"/>
          </a:p>
          <a:p>
            <a:pPr marL="342900" lvl="7" indent="-342900">
              <a:spcBef>
                <a:spcPts val="400"/>
              </a:spcBef>
              <a:buSzPts val="1200"/>
              <a:buChar char="■"/>
            </a:pPr>
            <a:r>
              <a:rPr lang="en-US" dirty="0"/>
              <a:t>LDA Instruction when executed: the data stored in the target address 006390 that is </a:t>
            </a:r>
            <a:r>
              <a:rPr lang="en-US" dirty="0">
                <a:solidFill>
                  <a:srgbClr val="FF0000"/>
                </a:solidFill>
              </a:rPr>
              <a:t>00C303 is loaded to register A</a:t>
            </a:r>
            <a:endParaRPr dirty="0">
              <a:solidFill>
                <a:srgbClr val="FF0000"/>
              </a:solidFill>
            </a:endParaRPr>
          </a:p>
        </p:txBody>
      </p:sp>
      <p:graphicFrame>
        <p:nvGraphicFramePr>
          <p:cNvPr id="464" name="Google Shape;464;p47"/>
          <p:cNvGraphicFramePr/>
          <p:nvPr/>
        </p:nvGraphicFramePr>
        <p:xfrm>
          <a:off x="1524000" y="2743200"/>
          <a:ext cx="6096000" cy="1010940"/>
        </p:xfrm>
        <a:graphic>
          <a:graphicData uri="http://schemas.openxmlformats.org/drawingml/2006/table">
            <a:tbl>
              <a:tblPr firstRow="1" bandRow="1">
                <a:noFill/>
              </a:tblPr>
              <a:tblGrid>
                <a:gridCol w="14478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2133600">
                  <a:extLst>
                    <a:ext uri="{9D8B030D-6E8A-4147-A177-3AD203B41FA5}">
                      <a16:colId xmlns:a16="http://schemas.microsoft.com/office/drawing/2014/main" val="20007"/>
                    </a:ext>
                  </a:extLst>
                </a:gridCol>
              </a:tblGrid>
              <a:tr h="370850">
                <a:tc>
                  <a:txBody>
                    <a:bodyPr/>
                    <a:lstStyle/>
                    <a:p>
                      <a:pPr marL="0" marR="0" lvl="0" indent="0" algn="l" rtl="0">
                        <a:spcBef>
                          <a:spcPts val="0"/>
                        </a:spcBef>
                        <a:spcAft>
                          <a:spcPts val="0"/>
                        </a:spcAft>
                        <a:buNone/>
                      </a:pPr>
                      <a:r>
                        <a:rPr lang="en-US" sz="1800">
                          <a:solidFill>
                            <a:srgbClr val="000000"/>
                          </a:solidFill>
                        </a:rPr>
                        <a:t>OPCODE</a:t>
                      </a:r>
                      <a:endParaRPr sz="1800">
                        <a:solidFill>
                          <a:srgbClr val="000000"/>
                        </a:solidFill>
                      </a:endParaRPr>
                    </a:p>
                    <a:p>
                      <a:pPr marL="0" marR="0" lvl="0" indent="0" algn="l" rtl="0">
                        <a:spcBef>
                          <a:spcPts val="0"/>
                        </a:spcBef>
                        <a:spcAft>
                          <a:spcPts val="0"/>
                        </a:spcAft>
                        <a:buNone/>
                      </a:pPr>
                      <a:r>
                        <a:rPr lang="en-US" sz="1800">
                          <a:solidFill>
                            <a:srgbClr val="000000"/>
                          </a:solidFill>
                        </a:rPr>
                        <a:t>6-BITS</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N</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I</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X</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B</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P</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E</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DISPLACEMENT</a:t>
                      </a:r>
                      <a:endParaRPr sz="1800">
                        <a:solidFill>
                          <a:srgbClr val="000000"/>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b="1"/>
                        <a:t>0000</a:t>
                      </a:r>
                      <a:r>
                        <a:rPr lang="en-US" sz="1800"/>
                        <a:t> </a:t>
                      </a:r>
                      <a:r>
                        <a:rPr lang="en-US" sz="1800" b="1">
                          <a:solidFill>
                            <a:schemeClr val="dk2"/>
                          </a:solidFill>
                        </a:rPr>
                        <a:t>00</a:t>
                      </a:r>
                      <a:endParaRPr sz="1800" b="1">
                        <a:solidFill>
                          <a:schemeClr val="dk2"/>
                        </a:solidFill>
                      </a:endParaRPr>
                    </a:p>
                  </a:txBody>
                  <a:tcPr marL="91450" marR="91450" marT="45725" marB="45725"/>
                </a:tc>
                <a:tc>
                  <a:txBody>
                    <a:bodyPr/>
                    <a:lstStyle/>
                    <a:p>
                      <a:pPr marL="0" marR="0" lvl="0" indent="0" algn="ctr" rtl="0">
                        <a:spcBef>
                          <a:spcPts val="0"/>
                        </a:spcBef>
                        <a:spcAft>
                          <a:spcPts val="0"/>
                        </a:spcAft>
                        <a:buNone/>
                      </a:pPr>
                      <a:r>
                        <a:rPr lang="en-US" sz="1800" b="1">
                          <a:solidFill>
                            <a:schemeClr val="dk2"/>
                          </a:solidFill>
                        </a:rPr>
                        <a:t>1</a:t>
                      </a:r>
                      <a:endParaRPr sz="1800" b="1">
                        <a:solidFill>
                          <a:schemeClr val="dk2"/>
                        </a:solidFill>
                      </a:endParaRPr>
                    </a:p>
                  </a:txBody>
                  <a:tcPr marL="91450" marR="91450" marT="45725" marB="45725"/>
                </a:tc>
                <a:tc>
                  <a:txBody>
                    <a:bodyPr/>
                    <a:lstStyle/>
                    <a:p>
                      <a:pPr marL="0" marR="0" lvl="0" indent="0" algn="ctr" rtl="0">
                        <a:spcBef>
                          <a:spcPts val="0"/>
                        </a:spcBef>
                        <a:spcAft>
                          <a:spcPts val="0"/>
                        </a:spcAft>
                        <a:buNone/>
                      </a:pPr>
                      <a:r>
                        <a:rPr lang="en-US" sz="1800" b="1">
                          <a:solidFill>
                            <a:schemeClr val="dk2"/>
                          </a:solidFill>
                        </a:rPr>
                        <a:t>1</a:t>
                      </a:r>
                      <a:endParaRPr sz="1800" b="1">
                        <a:solidFill>
                          <a:schemeClr val="dk2"/>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1</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1</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0</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0</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a:t>300</a:t>
                      </a:r>
                      <a:endParaRPr sz="1800"/>
                    </a:p>
                  </a:txBody>
                  <a:tcPr marL="91450" marR="91450" marT="45725" marB="45725"/>
                </a:tc>
                <a:extLst>
                  <a:ext uri="{0D108BD9-81ED-4DB2-BD59-A6C34878D82A}">
                    <a16:rowId xmlns:a16="http://schemas.microsoft.com/office/drawing/2014/main" val="10001"/>
                  </a:ext>
                </a:extLst>
              </a:tr>
            </a:tbl>
          </a:graphicData>
        </a:graphic>
      </p:graphicFrame>
      <p:cxnSp>
        <p:nvCxnSpPr>
          <p:cNvPr id="465" name="Google Shape;465;p47"/>
          <p:cNvCxnSpPr/>
          <p:nvPr/>
        </p:nvCxnSpPr>
        <p:spPr>
          <a:xfrm>
            <a:off x="5257800" y="3664131"/>
            <a:ext cx="152400" cy="381000"/>
          </a:xfrm>
          <a:prstGeom prst="straightConnector1">
            <a:avLst/>
          </a:prstGeom>
          <a:solidFill>
            <a:schemeClr val="accent1"/>
          </a:solidFill>
          <a:ln w="9525" cap="flat" cmpd="sng">
            <a:solidFill>
              <a:schemeClr val="dk1"/>
            </a:solidFill>
            <a:prstDash val="solid"/>
            <a:round/>
            <a:headEnd type="none" w="sm" len="sm"/>
            <a:tailEnd type="stealth" w="med" len="med"/>
          </a:ln>
        </p:spPr>
      </p:cxnSp>
      <p:sp>
        <p:nvSpPr>
          <p:cNvPr id="466" name="Google Shape;466;p47"/>
          <p:cNvSpPr/>
          <p:nvPr/>
        </p:nvSpPr>
        <p:spPr>
          <a:xfrm rot="-5400000">
            <a:off x="4476755" y="3576774"/>
            <a:ext cx="266699" cy="533399"/>
          </a:xfrm>
          <a:prstGeom prst="leftBracket">
            <a:avLst>
              <a:gd name="adj" fmla="val 833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2400"/>
            </a:pPr>
            <a:endParaRPr sz="2400">
              <a:solidFill>
                <a:schemeClr val="dk1"/>
              </a:solidFill>
              <a:latin typeface="Tahoma"/>
              <a:ea typeface="Tahoma"/>
              <a:cs typeface="Tahoma"/>
              <a:sym typeface="Tahoma"/>
            </a:endParaRPr>
          </a:p>
        </p:txBody>
      </p:sp>
      <p:cxnSp>
        <p:nvCxnSpPr>
          <p:cNvPr id="467" name="Google Shape;467;p47"/>
          <p:cNvCxnSpPr>
            <a:cxnSpLocks/>
            <a:stCxn id="466" idx="1"/>
          </p:cNvCxnSpPr>
          <p:nvPr/>
        </p:nvCxnSpPr>
        <p:spPr>
          <a:xfrm rot="16200000" flipH="1">
            <a:off x="5131664" y="3455263"/>
            <a:ext cx="595177" cy="1638295"/>
          </a:xfrm>
          <a:prstGeom prst="bentConnector2">
            <a:avLst/>
          </a:prstGeom>
          <a:solidFill>
            <a:schemeClr val="accent1"/>
          </a:solidFill>
          <a:ln w="9525" cap="flat" cmpd="sng">
            <a:solidFill>
              <a:schemeClr val="dk1"/>
            </a:solidFill>
            <a:prstDash val="solid"/>
            <a:round/>
            <a:headEnd type="none" w="sm" len="sm"/>
            <a:tailEnd type="stealth" w="med" len="med"/>
          </a:ln>
        </p:spPr>
      </p:cxnSp>
      <p:cxnSp>
        <p:nvCxnSpPr>
          <p:cNvPr id="468" name="Google Shape;468;p47"/>
          <p:cNvCxnSpPr/>
          <p:nvPr/>
        </p:nvCxnSpPr>
        <p:spPr>
          <a:xfrm>
            <a:off x="4038600" y="3641817"/>
            <a:ext cx="0" cy="403315"/>
          </a:xfrm>
          <a:prstGeom prst="straightConnector1">
            <a:avLst/>
          </a:prstGeom>
          <a:solidFill>
            <a:schemeClr val="accent1"/>
          </a:solidFill>
          <a:ln w="9525" cap="flat" cmpd="sng">
            <a:solidFill>
              <a:schemeClr val="dk1"/>
            </a:solidFill>
            <a:prstDash val="solid"/>
            <a:round/>
            <a:headEnd type="none" w="sm" len="sm"/>
            <a:tailEnd type="stealth" w="med" len="med"/>
          </a:ln>
        </p:spPr>
      </p:cxnSp>
      <p:cxnSp>
        <p:nvCxnSpPr>
          <p:cNvPr id="469" name="Google Shape;469;p47"/>
          <p:cNvCxnSpPr/>
          <p:nvPr/>
        </p:nvCxnSpPr>
        <p:spPr>
          <a:xfrm>
            <a:off x="3581400" y="3657600"/>
            <a:ext cx="0" cy="762000"/>
          </a:xfrm>
          <a:prstGeom prst="straightConnector1">
            <a:avLst/>
          </a:prstGeom>
          <a:solidFill>
            <a:schemeClr val="accent1"/>
          </a:solidFill>
          <a:ln w="9525" cap="flat" cmpd="sng">
            <a:solidFill>
              <a:schemeClr val="dk1"/>
            </a:solidFill>
            <a:prstDash val="solid"/>
            <a:round/>
            <a:headEnd type="none" w="sm" len="sm"/>
            <a:tailEnd type="stealth" w="med" len="med"/>
          </a:ln>
        </p:spPr>
      </p:cxnSp>
      <p:cxnSp>
        <p:nvCxnSpPr>
          <p:cNvPr id="470" name="Google Shape;470;p47"/>
          <p:cNvCxnSpPr/>
          <p:nvPr/>
        </p:nvCxnSpPr>
        <p:spPr>
          <a:xfrm rot="5400000">
            <a:off x="2560264" y="3866576"/>
            <a:ext cx="659700" cy="446400"/>
          </a:xfrm>
          <a:prstGeom prst="bentConnector3">
            <a:avLst>
              <a:gd name="adj1" fmla="val 50000"/>
            </a:avLst>
          </a:prstGeom>
          <a:solidFill>
            <a:schemeClr val="accent1"/>
          </a:solidFill>
          <a:ln w="9525" cap="flat" cmpd="sng">
            <a:solidFill>
              <a:schemeClr val="dk1"/>
            </a:solidFill>
            <a:prstDash val="solid"/>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8"/>
          <p:cNvSpPr txBox="1">
            <a:spLocks noGrp="1"/>
          </p:cNvSpPr>
          <p:nvPr>
            <p:ph type="title"/>
          </p:nvPr>
        </p:nvSpPr>
        <p:spPr>
          <a:xfrm>
            <a:off x="609600" y="533400"/>
            <a:ext cx="7772400" cy="1143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a:t>Solution</a:t>
            </a:r>
            <a:endParaRPr/>
          </a:p>
        </p:txBody>
      </p:sp>
      <p:sp>
        <p:nvSpPr>
          <p:cNvPr id="477" name="Google Shape;477;p48"/>
          <p:cNvSpPr txBox="1">
            <a:spLocks noGrp="1"/>
          </p:cNvSpPr>
          <p:nvPr>
            <p:ph type="body" idx="1"/>
          </p:nvPr>
        </p:nvSpPr>
        <p:spPr>
          <a:xfrm>
            <a:off x="838200" y="1828800"/>
            <a:ext cx="7772400" cy="44196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SzPts val="3520"/>
              <a:buChar char="•"/>
            </a:pPr>
            <a:r>
              <a:rPr lang="en-US" dirty="0"/>
              <a:t>C) 0310C303H </a:t>
            </a:r>
            <a:endParaRPr dirty="0"/>
          </a:p>
          <a:p>
            <a:pPr marL="0" indent="0">
              <a:spcBef>
                <a:spcPts val="640"/>
              </a:spcBef>
              <a:buSzPts val="3520"/>
              <a:buNone/>
            </a:pPr>
            <a:endParaRPr dirty="0"/>
          </a:p>
          <a:p>
            <a:pPr marL="342900" indent="-119379">
              <a:spcBef>
                <a:spcPts val="640"/>
              </a:spcBef>
              <a:buSzPts val="3520"/>
              <a:buNone/>
            </a:pPr>
            <a:endParaRPr dirty="0"/>
          </a:p>
          <a:p>
            <a:pPr marL="3886200" lvl="8" indent="-198120">
              <a:spcBef>
                <a:spcPts val="160"/>
              </a:spcBef>
              <a:buSzPts val="480"/>
              <a:buNone/>
            </a:pPr>
            <a:endParaRPr sz="800" dirty="0"/>
          </a:p>
          <a:p>
            <a:pPr marL="3657600" lvl="8" indent="-3030855">
              <a:spcBef>
                <a:spcPts val="240"/>
              </a:spcBef>
              <a:buSzPts val="720"/>
              <a:buNone/>
            </a:pPr>
            <a:r>
              <a:rPr lang="en-US" dirty="0"/>
              <a:t>                                               NO Indexing </a:t>
            </a:r>
            <a:r>
              <a:rPr lang="en-US" sz="800" dirty="0"/>
              <a:t>                         </a:t>
            </a:r>
            <a:r>
              <a:rPr lang="en-US" dirty="0"/>
              <a:t>Format 4</a:t>
            </a:r>
            <a:endParaRPr dirty="0"/>
          </a:p>
          <a:p>
            <a:pPr marL="3657600" lvl="8" indent="0">
              <a:spcBef>
                <a:spcPts val="240"/>
              </a:spcBef>
              <a:buSzPts val="720"/>
              <a:buNone/>
            </a:pPr>
            <a:endParaRPr dirty="0"/>
          </a:p>
          <a:p>
            <a:pPr marL="3657600" lvl="8" indent="-2456180">
              <a:spcBef>
                <a:spcPts val="240"/>
              </a:spcBef>
              <a:buSzPts val="720"/>
              <a:buNone/>
            </a:pPr>
            <a:r>
              <a:rPr lang="en-US" dirty="0"/>
              <a:t>      Not Direct         Not Immediate                   NO Relative Addressing mode</a:t>
            </a:r>
            <a:endParaRPr sz="800" dirty="0"/>
          </a:p>
          <a:p>
            <a:pPr marL="342900" indent="-342900">
              <a:spcBef>
                <a:spcPts val="640"/>
              </a:spcBef>
              <a:buSzPts val="3520"/>
              <a:buChar char="•"/>
            </a:pPr>
            <a:r>
              <a:rPr lang="en-US" dirty="0"/>
              <a:t>Target Address= displacement</a:t>
            </a:r>
            <a:endParaRPr dirty="0"/>
          </a:p>
          <a:p>
            <a:pPr marL="3200400" lvl="7" indent="0">
              <a:spcBef>
                <a:spcPts val="400"/>
              </a:spcBef>
              <a:buSzPts val="1200"/>
              <a:buNone/>
            </a:pPr>
            <a:r>
              <a:rPr lang="en-US" dirty="0"/>
              <a:t>= 0C303</a:t>
            </a:r>
            <a:endParaRPr dirty="0"/>
          </a:p>
          <a:p>
            <a:pPr marL="342900" lvl="7" indent="-342900">
              <a:spcBef>
                <a:spcPts val="400"/>
              </a:spcBef>
              <a:buSzPts val="1200"/>
              <a:buChar char="■"/>
            </a:pPr>
            <a:r>
              <a:rPr lang="en-US" dirty="0"/>
              <a:t>LDA Instruction when executed: the data stored in the target address 0C303 that is </a:t>
            </a:r>
            <a:r>
              <a:rPr lang="en-US" dirty="0">
                <a:solidFill>
                  <a:srgbClr val="FF0000"/>
                </a:solidFill>
              </a:rPr>
              <a:t>003030 is loaded to register A</a:t>
            </a:r>
            <a:endParaRPr dirty="0">
              <a:solidFill>
                <a:srgbClr val="FF0000"/>
              </a:solidFill>
            </a:endParaRPr>
          </a:p>
        </p:txBody>
      </p:sp>
      <p:graphicFrame>
        <p:nvGraphicFramePr>
          <p:cNvPr id="478" name="Google Shape;478;p48"/>
          <p:cNvGraphicFramePr/>
          <p:nvPr>
            <p:extLst>
              <p:ext uri="{D42A27DB-BD31-4B8C-83A1-F6EECF244321}">
                <p14:modId xmlns:p14="http://schemas.microsoft.com/office/powerpoint/2010/main" val="3706145770"/>
              </p:ext>
            </p:extLst>
          </p:nvPr>
        </p:nvGraphicFramePr>
        <p:xfrm>
          <a:off x="1524000" y="2564731"/>
          <a:ext cx="6096000" cy="1010940"/>
        </p:xfrm>
        <a:graphic>
          <a:graphicData uri="http://schemas.openxmlformats.org/drawingml/2006/table">
            <a:tbl>
              <a:tblPr firstRow="1" bandRow="1">
                <a:noFill/>
              </a:tblPr>
              <a:tblGrid>
                <a:gridCol w="14478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2133600">
                  <a:extLst>
                    <a:ext uri="{9D8B030D-6E8A-4147-A177-3AD203B41FA5}">
                      <a16:colId xmlns:a16="http://schemas.microsoft.com/office/drawing/2014/main" val="20007"/>
                    </a:ext>
                  </a:extLst>
                </a:gridCol>
              </a:tblGrid>
              <a:tr h="370850">
                <a:tc>
                  <a:txBody>
                    <a:bodyPr/>
                    <a:lstStyle/>
                    <a:p>
                      <a:pPr marL="0" marR="0" lvl="0" indent="0" algn="l" rtl="0">
                        <a:spcBef>
                          <a:spcPts val="0"/>
                        </a:spcBef>
                        <a:spcAft>
                          <a:spcPts val="0"/>
                        </a:spcAft>
                        <a:buNone/>
                      </a:pPr>
                      <a:r>
                        <a:rPr lang="en-US" sz="1800">
                          <a:solidFill>
                            <a:srgbClr val="000000"/>
                          </a:solidFill>
                        </a:rPr>
                        <a:t>OPCODE</a:t>
                      </a:r>
                      <a:endParaRPr sz="1800">
                        <a:solidFill>
                          <a:srgbClr val="000000"/>
                        </a:solidFill>
                      </a:endParaRPr>
                    </a:p>
                    <a:p>
                      <a:pPr marL="0" marR="0" lvl="0" indent="0" algn="l" rtl="0">
                        <a:spcBef>
                          <a:spcPts val="0"/>
                        </a:spcBef>
                        <a:spcAft>
                          <a:spcPts val="0"/>
                        </a:spcAft>
                        <a:buNone/>
                      </a:pPr>
                      <a:r>
                        <a:rPr lang="en-US" sz="1800">
                          <a:solidFill>
                            <a:srgbClr val="000000"/>
                          </a:solidFill>
                        </a:rPr>
                        <a:t>6-BITS</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N</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I</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X</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dirty="0">
                          <a:solidFill>
                            <a:srgbClr val="000000"/>
                          </a:solidFill>
                        </a:rPr>
                        <a:t>B</a:t>
                      </a:r>
                      <a:endParaRPr sz="1800" dirty="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P</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E</a:t>
                      </a:r>
                      <a:endParaRPr sz="18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DISPLACEMENT</a:t>
                      </a:r>
                      <a:endParaRPr sz="1800">
                        <a:solidFill>
                          <a:srgbClr val="000000"/>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b="1"/>
                        <a:t>0000</a:t>
                      </a:r>
                      <a:r>
                        <a:rPr lang="en-US" sz="1800"/>
                        <a:t> </a:t>
                      </a:r>
                      <a:r>
                        <a:rPr lang="en-US" sz="1800" b="1">
                          <a:solidFill>
                            <a:schemeClr val="dk2"/>
                          </a:solidFill>
                        </a:rPr>
                        <a:t>00</a:t>
                      </a:r>
                      <a:endParaRPr sz="1800" b="1">
                        <a:solidFill>
                          <a:schemeClr val="dk2"/>
                        </a:solidFill>
                      </a:endParaRPr>
                    </a:p>
                  </a:txBody>
                  <a:tcPr marL="91450" marR="91450" marT="45725" marB="45725"/>
                </a:tc>
                <a:tc>
                  <a:txBody>
                    <a:bodyPr/>
                    <a:lstStyle/>
                    <a:p>
                      <a:pPr marL="0" marR="0" lvl="0" indent="0" algn="ctr" rtl="0">
                        <a:spcBef>
                          <a:spcPts val="0"/>
                        </a:spcBef>
                        <a:spcAft>
                          <a:spcPts val="0"/>
                        </a:spcAft>
                        <a:buNone/>
                      </a:pPr>
                      <a:r>
                        <a:rPr lang="en-US" sz="1800" b="1">
                          <a:solidFill>
                            <a:schemeClr val="dk2"/>
                          </a:solidFill>
                        </a:rPr>
                        <a:t>1</a:t>
                      </a:r>
                      <a:endParaRPr sz="1800" b="1">
                        <a:solidFill>
                          <a:schemeClr val="dk2"/>
                        </a:solidFill>
                      </a:endParaRPr>
                    </a:p>
                  </a:txBody>
                  <a:tcPr marL="91450" marR="91450" marT="45725" marB="45725"/>
                </a:tc>
                <a:tc>
                  <a:txBody>
                    <a:bodyPr/>
                    <a:lstStyle/>
                    <a:p>
                      <a:pPr marL="0" marR="0" lvl="0" indent="0" algn="ctr" rtl="0">
                        <a:spcBef>
                          <a:spcPts val="0"/>
                        </a:spcBef>
                        <a:spcAft>
                          <a:spcPts val="0"/>
                        </a:spcAft>
                        <a:buNone/>
                      </a:pPr>
                      <a:r>
                        <a:rPr lang="en-US" sz="1800" b="1">
                          <a:solidFill>
                            <a:schemeClr val="dk2"/>
                          </a:solidFill>
                        </a:rPr>
                        <a:t>1</a:t>
                      </a:r>
                      <a:endParaRPr sz="1800" b="1">
                        <a:solidFill>
                          <a:schemeClr val="dk2"/>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0</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0</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0</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b="1">
                          <a:solidFill>
                            <a:srgbClr val="FF0000"/>
                          </a:solidFill>
                        </a:rPr>
                        <a:t>1</a:t>
                      </a:r>
                      <a:endParaRPr sz="1800" b="1">
                        <a:solidFill>
                          <a:srgbClr val="FF0000"/>
                        </a:solidFill>
                      </a:endParaRPr>
                    </a:p>
                  </a:txBody>
                  <a:tcPr marL="91450" marR="91450" marT="45725" marB="45725"/>
                </a:tc>
                <a:tc>
                  <a:txBody>
                    <a:bodyPr/>
                    <a:lstStyle/>
                    <a:p>
                      <a:pPr marL="0" marR="0" lvl="0" indent="0" algn="ctr" rtl="0">
                        <a:spcBef>
                          <a:spcPts val="0"/>
                        </a:spcBef>
                        <a:spcAft>
                          <a:spcPts val="0"/>
                        </a:spcAft>
                        <a:buNone/>
                      </a:pPr>
                      <a:r>
                        <a:rPr lang="en-US" sz="1800" dirty="0"/>
                        <a:t>0C303</a:t>
                      </a:r>
                      <a:endParaRPr sz="1800" dirty="0"/>
                    </a:p>
                  </a:txBody>
                  <a:tcPr marL="91450" marR="91450" marT="45725" marB="45725"/>
                </a:tc>
                <a:extLst>
                  <a:ext uri="{0D108BD9-81ED-4DB2-BD59-A6C34878D82A}">
                    <a16:rowId xmlns:a16="http://schemas.microsoft.com/office/drawing/2014/main" val="10001"/>
                  </a:ext>
                </a:extLst>
              </a:tr>
            </a:tbl>
          </a:graphicData>
        </a:graphic>
      </p:graphicFrame>
      <p:cxnSp>
        <p:nvCxnSpPr>
          <p:cNvPr id="479" name="Google Shape;479;p48"/>
          <p:cNvCxnSpPr>
            <a:cxnSpLocks/>
          </p:cNvCxnSpPr>
          <p:nvPr/>
        </p:nvCxnSpPr>
        <p:spPr>
          <a:xfrm>
            <a:off x="5257794" y="3518519"/>
            <a:ext cx="179074" cy="323849"/>
          </a:xfrm>
          <a:prstGeom prst="straightConnector1">
            <a:avLst/>
          </a:prstGeom>
          <a:solidFill>
            <a:schemeClr val="accent1"/>
          </a:solidFill>
          <a:ln w="9525" cap="flat" cmpd="sng">
            <a:solidFill>
              <a:schemeClr val="dk1"/>
            </a:solidFill>
            <a:prstDash val="solid"/>
            <a:round/>
            <a:headEnd type="none" w="sm" len="sm"/>
            <a:tailEnd type="stealth" w="med" len="med"/>
          </a:ln>
        </p:spPr>
      </p:cxnSp>
      <p:sp>
        <p:nvSpPr>
          <p:cNvPr id="480" name="Google Shape;480;p48"/>
          <p:cNvSpPr/>
          <p:nvPr/>
        </p:nvSpPr>
        <p:spPr>
          <a:xfrm rot="-5400000">
            <a:off x="4465865" y="3442319"/>
            <a:ext cx="266699" cy="533399"/>
          </a:xfrm>
          <a:prstGeom prst="leftBracket">
            <a:avLst>
              <a:gd name="adj" fmla="val 833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2400"/>
            </a:pPr>
            <a:endParaRPr sz="2400">
              <a:solidFill>
                <a:schemeClr val="dk1"/>
              </a:solidFill>
              <a:latin typeface="Tahoma"/>
              <a:ea typeface="Tahoma"/>
              <a:cs typeface="Tahoma"/>
              <a:sym typeface="Tahoma"/>
            </a:endParaRPr>
          </a:p>
        </p:txBody>
      </p:sp>
      <p:cxnSp>
        <p:nvCxnSpPr>
          <p:cNvPr id="481" name="Google Shape;481;p48"/>
          <p:cNvCxnSpPr>
            <a:cxnSpLocks/>
          </p:cNvCxnSpPr>
          <p:nvPr/>
        </p:nvCxnSpPr>
        <p:spPr>
          <a:xfrm rot="16200000" flipH="1">
            <a:off x="5237958" y="3099995"/>
            <a:ext cx="469234" cy="1725386"/>
          </a:xfrm>
          <a:prstGeom prst="bentConnector2">
            <a:avLst/>
          </a:prstGeom>
          <a:solidFill>
            <a:schemeClr val="accent1"/>
          </a:solidFill>
          <a:ln w="9525" cap="flat" cmpd="sng">
            <a:solidFill>
              <a:schemeClr val="dk1"/>
            </a:solidFill>
            <a:prstDash val="solid"/>
            <a:round/>
            <a:headEnd type="none" w="sm" len="sm"/>
            <a:tailEnd type="stealth" w="med" len="med"/>
          </a:ln>
        </p:spPr>
      </p:cxnSp>
      <p:cxnSp>
        <p:nvCxnSpPr>
          <p:cNvPr id="482" name="Google Shape;482;p48"/>
          <p:cNvCxnSpPr/>
          <p:nvPr/>
        </p:nvCxnSpPr>
        <p:spPr>
          <a:xfrm>
            <a:off x="4038600" y="3641817"/>
            <a:ext cx="0" cy="403315"/>
          </a:xfrm>
          <a:prstGeom prst="straightConnector1">
            <a:avLst/>
          </a:prstGeom>
          <a:solidFill>
            <a:schemeClr val="accent1"/>
          </a:solidFill>
          <a:ln w="9525" cap="flat" cmpd="sng">
            <a:solidFill>
              <a:schemeClr val="dk1"/>
            </a:solidFill>
            <a:prstDash val="solid"/>
            <a:round/>
            <a:headEnd type="none" w="sm" len="sm"/>
            <a:tailEnd type="stealth" w="med" len="med"/>
          </a:ln>
        </p:spPr>
      </p:cxnSp>
      <p:cxnSp>
        <p:nvCxnSpPr>
          <p:cNvPr id="483" name="Google Shape;483;p48"/>
          <p:cNvCxnSpPr/>
          <p:nvPr/>
        </p:nvCxnSpPr>
        <p:spPr>
          <a:xfrm>
            <a:off x="3581400" y="3657600"/>
            <a:ext cx="0" cy="762000"/>
          </a:xfrm>
          <a:prstGeom prst="straightConnector1">
            <a:avLst/>
          </a:prstGeom>
          <a:solidFill>
            <a:schemeClr val="accent1"/>
          </a:solidFill>
          <a:ln w="9525" cap="flat" cmpd="sng">
            <a:solidFill>
              <a:schemeClr val="dk1"/>
            </a:solidFill>
            <a:prstDash val="solid"/>
            <a:round/>
            <a:headEnd type="none" w="sm" len="sm"/>
            <a:tailEnd type="stealth" w="med" len="med"/>
          </a:ln>
        </p:spPr>
      </p:cxnSp>
      <p:cxnSp>
        <p:nvCxnSpPr>
          <p:cNvPr id="484" name="Google Shape;484;p48"/>
          <p:cNvCxnSpPr/>
          <p:nvPr/>
        </p:nvCxnSpPr>
        <p:spPr>
          <a:xfrm rot="5400000">
            <a:off x="2560264" y="3866576"/>
            <a:ext cx="659700" cy="446400"/>
          </a:xfrm>
          <a:prstGeom prst="bentConnector3">
            <a:avLst>
              <a:gd name="adj1" fmla="val 50000"/>
            </a:avLst>
          </a:prstGeom>
          <a:solidFill>
            <a:schemeClr val="accent1"/>
          </a:solidFill>
          <a:ln w="9525" cap="flat" cmpd="sng">
            <a:solidFill>
              <a:schemeClr val="dk1"/>
            </a:solidFill>
            <a:prstDash val="solid"/>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9"/>
          <p:cNvPicPr preferRelativeResize="0">
            <a:picLocks noGrp="1"/>
          </p:cNvPicPr>
          <p:nvPr>
            <p:ph type="body" idx="1"/>
          </p:nvPr>
        </p:nvPicPr>
        <p:blipFill rotWithShape="1">
          <a:blip r:embed="rId3">
            <a:alphaModFix/>
          </a:blip>
          <a:srcRect/>
          <a:stretch/>
        </p:blipFill>
        <p:spPr>
          <a:xfrm>
            <a:off x="609600" y="1402140"/>
            <a:ext cx="2315232" cy="4617660"/>
          </a:xfrm>
          <a:prstGeom prst="rect">
            <a:avLst/>
          </a:prstGeom>
          <a:noFill/>
          <a:ln>
            <a:noFill/>
          </a:ln>
        </p:spPr>
      </p:pic>
      <p:pic>
        <p:nvPicPr>
          <p:cNvPr id="490" name="Google Shape;490;p49"/>
          <p:cNvPicPr preferRelativeResize="0"/>
          <p:nvPr/>
        </p:nvPicPr>
        <p:blipFill rotWithShape="1">
          <a:blip r:embed="rId4">
            <a:alphaModFix/>
          </a:blip>
          <a:srcRect/>
          <a:stretch/>
        </p:blipFill>
        <p:spPr>
          <a:xfrm>
            <a:off x="2743200" y="3474660"/>
            <a:ext cx="6096001" cy="3002340"/>
          </a:xfrm>
          <a:prstGeom prst="rect">
            <a:avLst/>
          </a:prstGeom>
          <a:noFill/>
          <a:ln>
            <a:noFill/>
          </a:ln>
        </p:spPr>
      </p:pic>
      <p:sp>
        <p:nvSpPr>
          <p:cNvPr id="491" name="Google Shape;491;p49"/>
          <p:cNvSpPr txBox="1"/>
          <p:nvPr/>
        </p:nvSpPr>
        <p:spPr>
          <a:xfrm>
            <a:off x="3200401" y="1905000"/>
            <a:ext cx="5638800" cy="1569660"/>
          </a:xfrm>
          <a:prstGeom prst="rect">
            <a:avLst/>
          </a:prstGeom>
          <a:noFill/>
          <a:ln>
            <a:noFill/>
          </a:ln>
        </p:spPr>
        <p:txBody>
          <a:bodyPr spcFirstLastPara="1" wrap="square" lIns="91425" tIns="45700" rIns="91425" bIns="45700" anchor="t" anchorCtr="0">
            <a:spAutoFit/>
          </a:bodyPr>
          <a:lstStyle/>
          <a:p>
            <a:r>
              <a:rPr lang="en-US" sz="2400" dirty="0">
                <a:solidFill>
                  <a:schemeClr val="dk1"/>
                </a:solidFill>
                <a:latin typeface="Tahoma"/>
                <a:ea typeface="Tahoma"/>
                <a:cs typeface="Tahoma"/>
                <a:sym typeface="Tahoma"/>
              </a:rPr>
              <a:t>This gives machine code for the series of LDA instruction. Target Address generated by each instruction and the value loaded into register A</a:t>
            </a:r>
            <a:endParaRPr sz="2400" dirty="0">
              <a:solidFill>
                <a:schemeClr val="dk1"/>
              </a:solidFill>
              <a:latin typeface="Tahoma"/>
              <a:ea typeface="Tahoma"/>
              <a:cs typeface="Tahoma"/>
              <a:sym typeface="Tahoma"/>
            </a:endParaRPr>
          </a:p>
        </p:txBody>
      </p:sp>
      <p:sp>
        <p:nvSpPr>
          <p:cNvPr id="492" name="Google Shape;492;p49"/>
          <p:cNvSpPr txBox="1">
            <a:spLocks noGrp="1"/>
          </p:cNvSpPr>
          <p:nvPr>
            <p:ph type="title"/>
          </p:nvPr>
        </p:nvSpPr>
        <p:spPr>
          <a:xfrm>
            <a:off x="609600" y="533400"/>
            <a:ext cx="7772400" cy="4572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dirty="0"/>
              <a:t>SIC/XE machine architecture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0"/>
          <p:cNvSpPr txBox="1">
            <a:spLocks noGrp="1"/>
          </p:cNvSpPr>
          <p:nvPr>
            <p:ph type="title"/>
          </p:nvPr>
        </p:nvSpPr>
        <p:spPr>
          <a:xfrm>
            <a:off x="609600" y="533400"/>
            <a:ext cx="7772400" cy="685800"/>
          </a:xfrm>
          <a:prstGeom prst="rect">
            <a:avLst/>
          </a:prstGeom>
          <a:noFill/>
          <a:ln>
            <a:noFill/>
          </a:ln>
        </p:spPr>
        <p:txBody>
          <a:bodyPr spcFirstLastPara="1" vert="horz" wrap="square" lIns="91425" tIns="45700" rIns="91425" bIns="45700" rtlCol="0" anchor="b" anchorCtr="0">
            <a:noAutofit/>
          </a:bodyPr>
          <a:lstStyle/>
          <a:p>
            <a:pPr>
              <a:spcBef>
                <a:spcPts val="0"/>
              </a:spcBef>
            </a:pPr>
            <a:endParaRPr/>
          </a:p>
        </p:txBody>
      </p:sp>
      <p:sp>
        <p:nvSpPr>
          <p:cNvPr id="498" name="Google Shape;498;p50"/>
          <p:cNvSpPr txBox="1">
            <a:spLocks noGrp="1"/>
          </p:cNvSpPr>
          <p:nvPr>
            <p:ph type="body" idx="1"/>
          </p:nvPr>
        </p:nvSpPr>
        <p:spPr>
          <a:xfrm>
            <a:off x="762000" y="1371600"/>
            <a:ext cx="7772400" cy="5486400"/>
          </a:xfrm>
          <a:prstGeom prst="rect">
            <a:avLst/>
          </a:prstGeom>
          <a:noFill/>
          <a:ln>
            <a:noFill/>
          </a:ln>
        </p:spPr>
        <p:txBody>
          <a:bodyPr spcFirstLastPara="1" vert="horz" wrap="square" lIns="91425" tIns="45700" rIns="91425" bIns="45700" rtlCol="0" anchor="t" anchorCtr="0">
            <a:noAutofit/>
          </a:bodyPr>
          <a:lstStyle/>
          <a:p>
            <a:pPr marL="742950" lvl="1" indent="-285750">
              <a:spcBef>
                <a:spcPts val="0"/>
              </a:spcBef>
              <a:buSzPts val="1440"/>
              <a:buChar char="■"/>
            </a:pPr>
            <a:r>
              <a:rPr lang="en-US" sz="2400" b="1" dirty="0"/>
              <a:t>Instruction set</a:t>
            </a:r>
            <a:endParaRPr sz="2400" b="1" dirty="0"/>
          </a:p>
          <a:p>
            <a:pPr marL="1143000" lvl="2" indent="-228600">
              <a:spcBef>
                <a:spcPts val="400"/>
              </a:spcBef>
              <a:buSzPts val="1900"/>
              <a:buChar char="⬥"/>
            </a:pPr>
            <a:r>
              <a:rPr lang="en-US" sz="2000" b="1" dirty="0"/>
              <a:t>Standard SIC’s instruction</a:t>
            </a:r>
            <a:endParaRPr sz="2000" b="1" dirty="0"/>
          </a:p>
          <a:p>
            <a:pPr marL="1143000" lvl="2" indent="-228600">
              <a:spcBef>
                <a:spcPts val="400"/>
              </a:spcBef>
              <a:buSzPts val="1900"/>
              <a:buChar char="⬥"/>
            </a:pPr>
            <a:r>
              <a:rPr lang="en-US" sz="2000" dirty="0"/>
              <a:t>Load and store registers (B, S, T, F)</a:t>
            </a:r>
            <a:endParaRPr sz="1100" dirty="0"/>
          </a:p>
          <a:p>
            <a:pPr marL="1600200" lvl="3" indent="-228600">
              <a:spcBef>
                <a:spcPts val="360"/>
              </a:spcBef>
              <a:buSzPts val="1170"/>
              <a:buChar char="■"/>
            </a:pPr>
            <a:r>
              <a:rPr lang="en-US" sz="1800" dirty="0"/>
              <a:t>LDB, STB, …</a:t>
            </a:r>
            <a:endParaRPr sz="1100" dirty="0"/>
          </a:p>
          <a:p>
            <a:pPr marL="1143000" lvl="2" indent="-228600">
              <a:spcBef>
                <a:spcPts val="400"/>
              </a:spcBef>
              <a:buSzPts val="1900"/>
              <a:buChar char="⬥"/>
            </a:pPr>
            <a:r>
              <a:rPr lang="en-US" sz="2000" dirty="0"/>
              <a:t>Floating-point arithmetic operations</a:t>
            </a:r>
            <a:endParaRPr sz="1100" dirty="0"/>
          </a:p>
          <a:p>
            <a:pPr marL="1600200" lvl="3" indent="-228600">
              <a:spcBef>
                <a:spcPts val="360"/>
              </a:spcBef>
              <a:buSzPts val="1170"/>
              <a:buChar char="■"/>
            </a:pPr>
            <a:r>
              <a:rPr lang="en-US" sz="1800" dirty="0"/>
              <a:t>ADDF, SUBF, MULF, DIVF</a:t>
            </a:r>
            <a:endParaRPr sz="1100" dirty="0"/>
          </a:p>
          <a:p>
            <a:pPr marL="1143000" lvl="2" indent="-228600">
              <a:spcBef>
                <a:spcPts val="400"/>
              </a:spcBef>
              <a:buSzPts val="1900"/>
              <a:buChar char="⬥"/>
            </a:pPr>
            <a:r>
              <a:rPr lang="en-US" sz="2000" dirty="0"/>
              <a:t>Register-register arithmetic operations</a:t>
            </a:r>
            <a:endParaRPr sz="1100" dirty="0"/>
          </a:p>
          <a:p>
            <a:pPr marL="1600200" lvl="3" indent="-228600">
              <a:spcBef>
                <a:spcPts val="360"/>
              </a:spcBef>
              <a:buSzPts val="1170"/>
              <a:buChar char="■"/>
            </a:pPr>
            <a:r>
              <a:rPr lang="en-US" sz="1800" dirty="0"/>
              <a:t>ADDR, SUBR, MULR, DIVR</a:t>
            </a:r>
            <a:endParaRPr sz="1100" dirty="0"/>
          </a:p>
          <a:p>
            <a:pPr marL="1143000" lvl="2" indent="-228600">
              <a:spcBef>
                <a:spcPts val="400"/>
              </a:spcBef>
              <a:buSzPts val="1900"/>
              <a:buChar char="⬥"/>
            </a:pPr>
            <a:r>
              <a:rPr lang="en-US" sz="2000" dirty="0"/>
              <a:t>Register move operations</a:t>
            </a:r>
            <a:endParaRPr sz="1100" dirty="0"/>
          </a:p>
          <a:p>
            <a:pPr marL="1600200" lvl="3" indent="-228600">
              <a:spcBef>
                <a:spcPts val="360"/>
              </a:spcBef>
              <a:buSzPts val="1170"/>
              <a:buChar char="■"/>
            </a:pPr>
            <a:r>
              <a:rPr lang="en-US" sz="1800" dirty="0"/>
              <a:t>RMO</a:t>
            </a:r>
            <a:endParaRPr sz="1100" dirty="0"/>
          </a:p>
          <a:p>
            <a:pPr marL="1143000" lvl="2" indent="-228600">
              <a:spcBef>
                <a:spcPts val="400"/>
              </a:spcBef>
              <a:buSzPts val="1900"/>
              <a:buChar char="⬥"/>
            </a:pPr>
            <a:r>
              <a:rPr lang="en-US" sz="2000" dirty="0"/>
              <a:t>Supervisor call (SVC)</a:t>
            </a:r>
            <a:endParaRPr sz="1100" dirty="0"/>
          </a:p>
          <a:p>
            <a:pPr marL="1600200" lvl="3" indent="-228600">
              <a:spcBef>
                <a:spcPts val="360"/>
              </a:spcBef>
              <a:buSzPts val="1170"/>
              <a:buChar char="■"/>
            </a:pPr>
            <a:r>
              <a:rPr lang="en-US" sz="1800" dirty="0"/>
              <a:t>generates an interrupt for OS (Chap 6)</a:t>
            </a:r>
            <a:endParaRPr sz="1100" dirty="0"/>
          </a:p>
          <a:p>
            <a:pPr marL="742950" lvl="1" indent="-285750">
              <a:spcBef>
                <a:spcPts val="480"/>
              </a:spcBef>
              <a:buSzPts val="1440"/>
              <a:buChar char="■"/>
            </a:pPr>
            <a:r>
              <a:rPr lang="en-US" sz="2400" dirty="0"/>
              <a:t>Input/Output</a:t>
            </a:r>
            <a:endParaRPr sz="1100" dirty="0"/>
          </a:p>
          <a:p>
            <a:pPr marL="1143000" lvl="2" indent="-228600">
              <a:spcBef>
                <a:spcPts val="400"/>
              </a:spcBef>
              <a:buSzPts val="1900"/>
              <a:buChar char="⬥"/>
            </a:pPr>
            <a:r>
              <a:rPr lang="en-US" sz="2000" dirty="0"/>
              <a:t>SIO, TIO, HIO: start, test, halt the operation of I/O device</a:t>
            </a:r>
            <a:endParaRPr sz="1100" dirty="0"/>
          </a:p>
          <a:p>
            <a:pPr marL="342900" indent="-342900">
              <a:spcBef>
                <a:spcPts val="560"/>
              </a:spcBef>
              <a:buSzPts val="3080"/>
              <a:buChar char="•"/>
            </a:pPr>
            <a:br>
              <a:rPr lang="en-US" sz="2800" dirty="0"/>
            </a:br>
            <a:endParaRPr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1"/>
          <p:cNvSpPr txBox="1">
            <a:spLocks noGrp="1"/>
          </p:cNvSpPr>
          <p:nvPr>
            <p:ph type="title"/>
          </p:nvPr>
        </p:nvSpPr>
        <p:spPr>
          <a:xfrm>
            <a:off x="609600" y="533400"/>
            <a:ext cx="7772400" cy="1143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a:t>Programming examples</a:t>
            </a:r>
            <a:br>
              <a:rPr lang="en-US"/>
            </a:br>
            <a:r>
              <a:rPr lang="en-US"/>
              <a:t>- Data movement</a:t>
            </a:r>
            <a:endParaRPr/>
          </a:p>
        </p:txBody>
      </p:sp>
      <p:pic>
        <p:nvPicPr>
          <p:cNvPr id="504" name="Google Shape;504;p51"/>
          <p:cNvPicPr preferRelativeResize="0">
            <a:picLocks noGrp="1"/>
          </p:cNvPicPr>
          <p:nvPr>
            <p:ph type="body" idx="1"/>
          </p:nvPr>
        </p:nvPicPr>
        <p:blipFill rotWithShape="1">
          <a:blip r:embed="rId3">
            <a:alphaModFix/>
          </a:blip>
          <a:srcRect/>
          <a:stretch/>
        </p:blipFill>
        <p:spPr>
          <a:xfrm>
            <a:off x="609600" y="2209801"/>
            <a:ext cx="8001000" cy="31356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2"/>
          <p:cNvSpPr txBox="1">
            <a:spLocks noGrp="1"/>
          </p:cNvSpPr>
          <p:nvPr>
            <p:ph type="title"/>
          </p:nvPr>
        </p:nvSpPr>
        <p:spPr>
          <a:xfrm>
            <a:off x="609600" y="533400"/>
            <a:ext cx="7772400" cy="1143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sz="4000"/>
              <a:t>Programming examples (SIC/XE)</a:t>
            </a:r>
            <a:br>
              <a:rPr lang="en-US" sz="4000"/>
            </a:br>
            <a:r>
              <a:rPr lang="en-US" sz="4000"/>
              <a:t>- Arithmetic</a:t>
            </a:r>
            <a:endParaRPr sz="4000"/>
          </a:p>
        </p:txBody>
      </p:sp>
      <p:pic>
        <p:nvPicPr>
          <p:cNvPr id="510" name="Google Shape;510;p52"/>
          <p:cNvPicPr preferRelativeResize="0">
            <a:picLocks noGrp="1"/>
          </p:cNvPicPr>
          <p:nvPr>
            <p:ph type="body" idx="1"/>
          </p:nvPr>
        </p:nvPicPr>
        <p:blipFill rotWithShape="1">
          <a:blip r:embed="rId3">
            <a:alphaModFix/>
          </a:blip>
          <a:srcRect/>
          <a:stretch/>
        </p:blipFill>
        <p:spPr>
          <a:xfrm>
            <a:off x="990601" y="1905000"/>
            <a:ext cx="7391400" cy="4419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3"/>
          <p:cNvSpPr txBox="1">
            <a:spLocks noGrp="1"/>
          </p:cNvSpPr>
          <p:nvPr>
            <p:ph type="title"/>
          </p:nvPr>
        </p:nvSpPr>
        <p:spPr>
          <a:xfrm>
            <a:off x="609600" y="533400"/>
            <a:ext cx="7772400" cy="1143000"/>
          </a:xfrm>
          <a:prstGeom prst="rect">
            <a:avLst/>
          </a:prstGeom>
          <a:noFill/>
          <a:ln>
            <a:noFill/>
          </a:ln>
        </p:spPr>
        <p:txBody>
          <a:bodyPr spcFirstLastPara="1" vert="horz" wrap="square" lIns="91425" tIns="45700" rIns="91425" bIns="45700" rtlCol="0" anchor="b" anchorCtr="0">
            <a:noAutofit/>
          </a:bodyPr>
          <a:lstStyle/>
          <a:p>
            <a:pPr>
              <a:spcBef>
                <a:spcPts val="0"/>
              </a:spcBef>
            </a:pPr>
            <a:r>
              <a:rPr lang="en-US" sz="4000"/>
              <a:t>Programming examples (SIC/XE)</a:t>
            </a:r>
            <a:br>
              <a:rPr lang="en-US" sz="4000"/>
            </a:br>
            <a:r>
              <a:rPr lang="en-US" sz="4000"/>
              <a:t>-Looping and indexing</a:t>
            </a:r>
            <a:endParaRPr sz="4000"/>
          </a:p>
        </p:txBody>
      </p:sp>
      <p:pic>
        <p:nvPicPr>
          <p:cNvPr id="517" name="Google Shape;517;p53"/>
          <p:cNvPicPr preferRelativeResize="0">
            <a:picLocks noGrp="1"/>
          </p:cNvPicPr>
          <p:nvPr>
            <p:ph type="body" idx="1"/>
          </p:nvPr>
        </p:nvPicPr>
        <p:blipFill rotWithShape="1">
          <a:blip r:embed="rId3">
            <a:alphaModFix/>
          </a:blip>
          <a:srcRect/>
          <a:stretch/>
        </p:blipFill>
        <p:spPr>
          <a:xfrm>
            <a:off x="762000" y="1905000"/>
            <a:ext cx="7772400" cy="381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p:txBody>
          <a:bodyPr vert="horz" wrap="square" lIns="91440" tIns="45720" rIns="91440" bIns="45720" rtlCol="0" anchor="b">
            <a:normAutofit/>
          </a:bodyPr>
          <a:lstStyle/>
          <a:p>
            <a:pPr eaLnBrk="1" hangingPunct="1"/>
            <a:r>
              <a:rPr lang="en-US" altLang="zh-TW" dirty="0"/>
              <a:t>Introduction</a:t>
            </a:r>
          </a:p>
        </p:txBody>
      </p:sp>
      <p:sp>
        <p:nvSpPr>
          <p:cNvPr id="11267" name="Rectangle 3" descr="Rectangle: Click to edit Master text styles&#10;Second level&#10;Third level&#10;Fourth level&#10;Fifth level"/>
          <p:cNvSpPr>
            <a:spLocks noGrp="1"/>
          </p:cNvSpPr>
          <p:nvPr>
            <p:ph idx="1"/>
          </p:nvPr>
        </p:nvSpPr>
        <p:spPr>
          <a:xfrm>
            <a:off x="724347" y="1800069"/>
            <a:ext cx="7772400" cy="4495800"/>
          </a:xfrm>
        </p:spPr>
        <p:txBody>
          <a:bodyPr vert="horz" wrap="square" lIns="91440" tIns="45720" rIns="91440" bIns="45720" rtlCol="0" anchor="t">
            <a:normAutofit/>
          </a:bodyPr>
          <a:lstStyle/>
          <a:p>
            <a:r>
              <a:rPr lang="en-US" altLang="en-US" b="1" dirty="0">
                <a:solidFill>
                  <a:srgbClr val="FF0000"/>
                </a:solidFill>
              </a:rPr>
              <a:t>Assembler </a:t>
            </a:r>
          </a:p>
          <a:p>
            <a:pPr lvl="1"/>
            <a:r>
              <a:rPr lang="en-US" altLang="en-US" dirty="0"/>
              <a:t>is a program that converts an assembly language program to its equivalent object program</a:t>
            </a:r>
          </a:p>
          <a:p>
            <a:pPr lvl="1">
              <a:buNone/>
            </a:pPr>
            <a:r>
              <a:rPr lang="en-US" altLang="en-US" sz="1400" dirty="0"/>
              <a:t>	</a:t>
            </a:r>
            <a:r>
              <a:rPr lang="en-US" altLang="en-US" sz="1400" dirty="0">
                <a:solidFill>
                  <a:srgbClr val="000000"/>
                </a:solidFill>
              </a:rPr>
              <a:t>Source program 			                                   Object program</a:t>
            </a:r>
          </a:p>
          <a:p>
            <a:pPr lvl="1"/>
            <a:endParaRPr lang="en-US" altLang="en-US" sz="1400" dirty="0"/>
          </a:p>
          <a:p>
            <a:r>
              <a:rPr lang="en-US" altLang="en-US" dirty="0"/>
              <a:t>Object Program consists of:</a:t>
            </a:r>
          </a:p>
          <a:p>
            <a:pPr lvl="1"/>
            <a:r>
              <a:rPr lang="en-US" altLang="en-US" dirty="0"/>
              <a:t>Object code </a:t>
            </a:r>
            <a:r>
              <a:rPr lang="en-US" altLang="en-US" sz="1800" dirty="0"/>
              <a:t>(also called Machine code)</a:t>
            </a:r>
          </a:p>
          <a:p>
            <a:pPr lvl="1"/>
            <a:r>
              <a:rPr lang="en-US" altLang="en-US" dirty="0"/>
              <a:t>Instructions to the loader</a:t>
            </a:r>
          </a:p>
          <a:p>
            <a:pPr eaLnBrk="1" hangingPunct="1">
              <a:lnSpc>
                <a:spcPct val="90000"/>
              </a:lnSpc>
              <a:buNone/>
            </a:pPr>
            <a:endParaRPr lang="en-US" altLang="zh-TW" sz="2400" dirty="0"/>
          </a:p>
        </p:txBody>
      </p:sp>
      <p:grpSp>
        <p:nvGrpSpPr>
          <p:cNvPr id="11268" name="Group 3"/>
          <p:cNvGrpSpPr/>
          <p:nvPr/>
        </p:nvGrpSpPr>
        <p:grpSpPr>
          <a:xfrm>
            <a:off x="2438400" y="4047969"/>
            <a:ext cx="3505200" cy="381000"/>
            <a:chOff x="2362200" y="3657600"/>
            <a:chExt cx="4038600" cy="381000"/>
          </a:xfrm>
        </p:grpSpPr>
        <p:sp>
          <p:nvSpPr>
            <p:cNvPr id="11269" name="Rounded Rectangle 1"/>
            <p:cNvSpPr/>
            <p:nvPr/>
          </p:nvSpPr>
          <p:spPr>
            <a:xfrm>
              <a:off x="3276600" y="3657600"/>
              <a:ext cx="2209800" cy="381000"/>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lstStyle/>
            <a:p>
              <a:r>
                <a:rPr lang="en-US" altLang="en-US" sz="1600" dirty="0">
                  <a:solidFill>
                    <a:srgbClr val="000000"/>
                  </a:solidFill>
                  <a:latin typeface="Tahoma" panose="020B0604030504040204" pitchFamily="34" charset="0"/>
                </a:rPr>
                <a:t>        ASSEMBLER</a:t>
              </a:r>
            </a:p>
          </p:txBody>
        </p:sp>
        <p:sp>
          <p:nvSpPr>
            <p:cNvPr id="11270" name="Right Arrow 2"/>
            <p:cNvSpPr/>
            <p:nvPr/>
          </p:nvSpPr>
          <p:spPr>
            <a:xfrm>
              <a:off x="2362200" y="3733800"/>
              <a:ext cx="914400" cy="160019"/>
            </a:xfrm>
            <a:prstGeom prst="rightArrow">
              <a:avLst>
                <a:gd name="adj1" fmla="val 50000"/>
                <a:gd name="adj2" fmla="val 49894"/>
              </a:avLst>
            </a:prstGeom>
            <a:solidFill>
              <a:schemeClr val="accent1"/>
            </a:solidFill>
            <a:ln w="9525" cap="flat" cmpd="sng">
              <a:solidFill>
                <a:schemeClr val="tx1"/>
              </a:solidFill>
              <a:prstDash val="solid"/>
              <a:round/>
              <a:headEnd type="none" w="med" len="med"/>
              <a:tailEnd type="none" w="med" len="med"/>
            </a:ln>
          </p:spPr>
          <p:txBody>
            <a:bodyPr wrap="none"/>
            <a:lstStyle/>
            <a:p>
              <a:endParaRPr lang="en-US" altLang="en-US" dirty="0">
                <a:latin typeface="Tahoma" panose="020B0604030504040204" pitchFamily="34" charset="0"/>
              </a:endParaRPr>
            </a:p>
          </p:txBody>
        </p:sp>
        <p:sp>
          <p:nvSpPr>
            <p:cNvPr id="11271" name="Right Arrow 5"/>
            <p:cNvSpPr/>
            <p:nvPr/>
          </p:nvSpPr>
          <p:spPr>
            <a:xfrm>
              <a:off x="5486400" y="3813809"/>
              <a:ext cx="914400" cy="160019"/>
            </a:xfrm>
            <a:prstGeom prst="rightArrow">
              <a:avLst>
                <a:gd name="adj1" fmla="val 50000"/>
                <a:gd name="adj2" fmla="val 49894"/>
              </a:avLst>
            </a:prstGeom>
            <a:solidFill>
              <a:schemeClr val="accent1"/>
            </a:solidFill>
            <a:ln w="9525" cap="flat" cmpd="sng">
              <a:solidFill>
                <a:schemeClr val="tx1"/>
              </a:solidFill>
              <a:prstDash val="solid"/>
              <a:round/>
              <a:headEnd type="none" w="med" len="med"/>
              <a:tailEnd type="none" w="med" len="med"/>
            </a:ln>
          </p:spPr>
          <p:txBody>
            <a:bodyPr wrap="none"/>
            <a:lstStyle/>
            <a:p>
              <a:endParaRPr lang="en-US" altLang="en-US" dirty="0">
                <a:latin typeface="Tahoma" panose="020B060403050404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descr="Rectangle: Click to edit Master text styles&#10;Second level&#10;Third level&#10;Fourth level&#10;Fifth level"/>
          <p:cNvSpPr>
            <a:spLocks noGrp="1" noChangeArrowheads="1"/>
          </p:cNvSpPr>
          <p:nvPr>
            <p:ph type="body" idx="1"/>
          </p:nvPr>
        </p:nvSpPr>
        <p:spPr>
          <a:xfrm>
            <a:off x="152400" y="2209800"/>
            <a:ext cx="8991600" cy="2514600"/>
          </a:xfrm>
        </p:spPr>
        <p:txBody>
          <a:bodyPr>
            <a:normAutofit/>
          </a:bodyPr>
          <a:lstStyle/>
          <a:p>
            <a:pPr eaLnBrk="1" hangingPunct="1">
              <a:lnSpc>
                <a:spcPct val="90000"/>
              </a:lnSpc>
            </a:pPr>
            <a:r>
              <a:rPr lang="en-US" altLang="zh-TW" sz="3600" dirty="0">
                <a:solidFill>
                  <a:srgbClr val="000000"/>
                </a:solidFill>
              </a:rPr>
              <a:t>Textbook</a:t>
            </a:r>
          </a:p>
          <a:p>
            <a:pPr lvl="1" eaLnBrk="1" hangingPunct="1">
              <a:lnSpc>
                <a:spcPct val="90000"/>
              </a:lnSpc>
            </a:pPr>
            <a:r>
              <a:rPr lang="en-US" altLang="zh-TW" dirty="0">
                <a:solidFill>
                  <a:srgbClr val="000000"/>
                </a:solidFill>
              </a:rPr>
              <a:t>Leland L. Beck, </a:t>
            </a:r>
          </a:p>
          <a:p>
            <a:pPr marL="240094" lvl="1" indent="0" eaLnBrk="1" hangingPunct="1">
              <a:lnSpc>
                <a:spcPct val="90000"/>
              </a:lnSpc>
              <a:buNone/>
            </a:pPr>
            <a:r>
              <a:rPr lang="en-US" altLang="zh-TW" sz="2800" dirty="0">
                <a:solidFill>
                  <a:srgbClr val="000000"/>
                </a:solidFill>
              </a:rPr>
              <a:t>"System Software: An Introduction to Systems Programming" </a:t>
            </a:r>
          </a:p>
          <a:p>
            <a:pPr marL="240094" lvl="1" indent="0" eaLnBrk="1" hangingPunct="1">
              <a:lnSpc>
                <a:spcPct val="90000"/>
              </a:lnSpc>
              <a:buNone/>
            </a:pPr>
            <a:r>
              <a:rPr lang="en-US" altLang="zh-TW" dirty="0">
                <a:solidFill>
                  <a:srgbClr val="000000"/>
                </a:solidFill>
              </a:rPr>
              <a:t>(3rd Edition), published by Addison Wesley.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609600" y="457200"/>
            <a:ext cx="7772400" cy="1143000"/>
          </a:xfrm>
        </p:spPr>
        <p:txBody>
          <a:bodyPr vert="horz" wrap="square" lIns="91440" tIns="45720" rIns="91440" bIns="45720" rtlCol="0" anchor="b">
            <a:normAutofit/>
          </a:bodyPr>
          <a:lstStyle/>
          <a:p>
            <a:r>
              <a:rPr lang="en-US" altLang="en-US" dirty="0"/>
              <a:t>Basic assembler functions</a:t>
            </a:r>
          </a:p>
        </p:txBody>
      </p:sp>
      <p:sp>
        <p:nvSpPr>
          <p:cNvPr id="12291" name="Rectangle 3" descr="Rectangle: Click to edit Master text styles&#10;Second level&#10;Third level&#10;Fourth level&#10;Fifth level"/>
          <p:cNvSpPr>
            <a:spLocks noGrp="1"/>
          </p:cNvSpPr>
          <p:nvPr>
            <p:ph idx="1"/>
          </p:nvPr>
        </p:nvSpPr>
        <p:spPr>
          <a:xfrm>
            <a:off x="762000" y="1905000"/>
            <a:ext cx="7772400" cy="4800600"/>
          </a:xfrm>
        </p:spPr>
        <p:txBody>
          <a:bodyPr vert="horz" wrap="square" lIns="91440" tIns="45720" rIns="91440" bIns="45720" rtlCol="0" anchor="t">
            <a:normAutofit/>
          </a:bodyPr>
          <a:lstStyle/>
          <a:p>
            <a:r>
              <a:rPr lang="en-US" altLang="en-US" sz="2800" dirty="0"/>
              <a:t>Translating mnemonic language code to its equivalent object code.</a:t>
            </a:r>
          </a:p>
          <a:p>
            <a:r>
              <a:rPr lang="en-US" altLang="en-US" sz="2800" dirty="0"/>
              <a:t>Assigning machine addresses to symbolic labels.</a:t>
            </a:r>
          </a:p>
          <a:p>
            <a:endParaRPr lang="en-US" altLang="en-US" sz="2800" dirty="0"/>
          </a:p>
          <a:p>
            <a:endParaRPr lang="en-US" altLang="en-US" sz="2800" dirty="0"/>
          </a:p>
          <a:p>
            <a:endParaRPr lang="en-US" altLang="en-US" sz="2800" dirty="0"/>
          </a:p>
          <a:p>
            <a:r>
              <a:rPr lang="en-US" altLang="en-US" sz="2800" dirty="0"/>
              <a:t>Process the Assembler Directive</a:t>
            </a:r>
          </a:p>
          <a:p>
            <a:pPr lvl="1"/>
            <a:r>
              <a:rPr lang="en-US" altLang="en-US" sz="2400" dirty="0">
                <a:solidFill>
                  <a:srgbClr val="FF0000"/>
                </a:solidFill>
              </a:rPr>
              <a:t>START, END, BYTE, WORD, RESB,RESW</a:t>
            </a:r>
          </a:p>
          <a:p>
            <a:pPr>
              <a:buNone/>
            </a:pPr>
            <a:endParaRPr lang="en-US" altLang="en-US" sz="2800" dirty="0"/>
          </a:p>
          <a:p>
            <a:endParaRPr lang="en-US" altLang="zh-TW" sz="2800" dirty="0"/>
          </a:p>
        </p:txBody>
      </p:sp>
      <p:pic>
        <p:nvPicPr>
          <p:cNvPr id="12292" name="Picture 4"/>
          <p:cNvPicPr>
            <a:picLocks noChangeAspect="1"/>
          </p:cNvPicPr>
          <p:nvPr/>
        </p:nvPicPr>
        <p:blipFill>
          <a:blip r:embed="rId2"/>
          <a:stretch>
            <a:fillRect/>
          </a:stretch>
        </p:blipFill>
        <p:spPr>
          <a:xfrm>
            <a:off x="990600" y="3352800"/>
            <a:ext cx="6673850" cy="1484313"/>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vert="horz" wrap="square" lIns="91440" tIns="45720" rIns="91440" bIns="45720" rtlCol="0" anchor="b">
            <a:normAutofit/>
          </a:bodyPr>
          <a:lstStyle/>
          <a:p>
            <a:r>
              <a:rPr lang="en-US" altLang="en-US" sz="3600" dirty="0"/>
              <a:t>Assembler directive</a:t>
            </a:r>
          </a:p>
        </p:txBody>
      </p:sp>
      <p:sp>
        <p:nvSpPr>
          <p:cNvPr id="13315" name="Content Placeholder 4" descr="Rectangle: Click to edit Master text styles&#10;Second level&#10;Third level&#10;Fourth level&#10;Fifth level"/>
          <p:cNvSpPr>
            <a:spLocks noGrp="1"/>
          </p:cNvSpPr>
          <p:nvPr>
            <p:ph idx="1"/>
          </p:nvPr>
        </p:nvSpPr>
        <p:spPr>
          <a:xfrm>
            <a:off x="693117" y="1409700"/>
            <a:ext cx="7772400" cy="4991100"/>
          </a:xfrm>
        </p:spPr>
        <p:txBody>
          <a:bodyPr vert="horz" wrap="square" lIns="91440" tIns="45720" rIns="91440" bIns="45720" rtlCol="0" anchor="t">
            <a:normAutofit/>
          </a:bodyPr>
          <a:lstStyle/>
          <a:p>
            <a:r>
              <a:rPr lang="en-US" altLang="en-US" sz="2800" dirty="0"/>
              <a:t>Assembler directives are pseudo instructions</a:t>
            </a:r>
            <a:endParaRPr lang="en-US" altLang="en-US" sz="1200" dirty="0"/>
          </a:p>
          <a:p>
            <a:pPr lvl="1"/>
            <a:r>
              <a:rPr lang="en-US" altLang="en-US" sz="2400" dirty="0"/>
              <a:t>They provide instructions to the assembler itself</a:t>
            </a:r>
            <a:endParaRPr lang="en-US" altLang="en-US" sz="1200" dirty="0"/>
          </a:p>
          <a:p>
            <a:pPr lvl="1"/>
            <a:r>
              <a:rPr lang="en-US" altLang="en-US" sz="2400" dirty="0"/>
              <a:t>They are not translated into machine operation codes</a:t>
            </a:r>
            <a:endParaRPr lang="en-US" altLang="en-US" sz="1200" dirty="0"/>
          </a:p>
          <a:p>
            <a:r>
              <a:rPr lang="en-US" altLang="en-US" sz="2800" b="1" dirty="0"/>
              <a:t>SIC assembler directive</a:t>
            </a:r>
          </a:p>
          <a:p>
            <a:pPr lvl="1"/>
            <a:r>
              <a:rPr lang="en-US" altLang="en-US" sz="2400" dirty="0"/>
              <a:t>START	: specify name &amp; starting address</a:t>
            </a:r>
            <a:endParaRPr lang="en-US" altLang="en-US" sz="1200" dirty="0"/>
          </a:p>
          <a:p>
            <a:pPr lvl="1"/>
            <a:r>
              <a:rPr lang="en-US" altLang="en-US" sz="2400" dirty="0"/>
              <a:t>END	: end of source program, specify the first execution instruction</a:t>
            </a:r>
            <a:endParaRPr lang="en-US" altLang="en-US" sz="1200" dirty="0"/>
          </a:p>
          <a:p>
            <a:pPr lvl="1"/>
            <a:r>
              <a:rPr lang="en-US" altLang="en-US" sz="2400" dirty="0"/>
              <a:t>BYTE, WORD, RESB, RESW</a:t>
            </a:r>
            <a:endParaRPr lang="en-US" altLang="en-US" sz="1200" dirty="0"/>
          </a:p>
          <a:p>
            <a:pPr lvl="1"/>
            <a:r>
              <a:rPr lang="en-US" altLang="en-US" sz="2400" dirty="0"/>
              <a:t>End of record	: a null char (00)</a:t>
            </a:r>
            <a:endParaRPr lang="en-US" altLang="en-US" sz="1200" dirty="0"/>
          </a:p>
          <a:p>
            <a:pPr lvl="1"/>
            <a:r>
              <a:rPr lang="en-US" altLang="en-US" sz="2400" dirty="0"/>
              <a:t>End of file	: a zero-length record</a:t>
            </a:r>
            <a:endParaRPr lang="en-US" altLang="en-US" sz="1200" dirty="0"/>
          </a:p>
          <a:p>
            <a:endParaRPr lang="en-US" alt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a:xfrm>
            <a:off x="0" y="533400"/>
            <a:ext cx="9448800" cy="685800"/>
          </a:xfrm>
        </p:spPr>
        <p:txBody>
          <a:bodyPr vert="horz" wrap="square" lIns="91440" tIns="45720" rIns="91440" bIns="45720" rtlCol="0" anchor="b">
            <a:normAutofit/>
          </a:bodyPr>
          <a:lstStyle/>
          <a:p>
            <a:r>
              <a:rPr lang="en-US" altLang="en-US" sz="3200" dirty="0"/>
              <a:t>Translation of Source program to Object code requires:</a:t>
            </a:r>
          </a:p>
        </p:txBody>
      </p:sp>
      <p:sp>
        <p:nvSpPr>
          <p:cNvPr id="14339" name="Rectangle 3" descr="Rectangle: Click to edit Master text styles&#10;Second level&#10;Third level&#10;Fourth level&#10;Fifth level"/>
          <p:cNvSpPr>
            <a:spLocks noGrp="1"/>
          </p:cNvSpPr>
          <p:nvPr>
            <p:ph idx="1"/>
          </p:nvPr>
        </p:nvSpPr>
        <p:spPr>
          <a:xfrm>
            <a:off x="533400" y="1317382"/>
            <a:ext cx="8382000" cy="5181600"/>
          </a:xfrm>
        </p:spPr>
        <p:txBody>
          <a:bodyPr vert="horz" wrap="square" lIns="91440" tIns="45720" rIns="91440" bIns="45720" rtlCol="0" anchor="t">
            <a:normAutofit/>
          </a:bodyPr>
          <a:lstStyle/>
          <a:p>
            <a:r>
              <a:rPr lang="en-US" altLang="en-US" sz="2800" dirty="0"/>
              <a:t>Convert </a:t>
            </a:r>
            <a:r>
              <a:rPr lang="en-US" altLang="en-US" sz="2800" dirty="0">
                <a:solidFill>
                  <a:srgbClr val="FF0000"/>
                </a:solidFill>
              </a:rPr>
              <a:t>mnemonic operation </a:t>
            </a:r>
            <a:r>
              <a:rPr lang="en-US" altLang="en-US" sz="2800" dirty="0"/>
              <a:t>codes to their </a:t>
            </a:r>
            <a:r>
              <a:rPr lang="en-US" altLang="en-US" sz="2800" dirty="0">
                <a:solidFill>
                  <a:srgbClr val="FF0000"/>
                </a:solidFill>
              </a:rPr>
              <a:t>machine language equivalents</a:t>
            </a:r>
          </a:p>
          <a:p>
            <a:pPr lvl="1"/>
            <a:r>
              <a:rPr lang="en-US" altLang="en-US" sz="2400" dirty="0">
                <a:solidFill>
                  <a:srgbClr val="251F07"/>
                </a:solidFill>
              </a:rPr>
              <a:t>Example: STL is converted to 14</a:t>
            </a:r>
          </a:p>
          <a:p>
            <a:r>
              <a:rPr lang="en-US" altLang="en-US" sz="2800" dirty="0"/>
              <a:t>Convert </a:t>
            </a:r>
            <a:r>
              <a:rPr lang="en-US" altLang="en-US" sz="2800" dirty="0">
                <a:solidFill>
                  <a:srgbClr val="FF0000"/>
                </a:solidFill>
              </a:rPr>
              <a:t>constants</a:t>
            </a:r>
            <a:r>
              <a:rPr lang="en-US" altLang="en-US" sz="2800" dirty="0"/>
              <a:t> to equivalent machine representation</a:t>
            </a:r>
          </a:p>
          <a:p>
            <a:pPr lvl="1"/>
            <a:r>
              <a:rPr lang="en-US" altLang="en-US" sz="2400" dirty="0">
                <a:solidFill>
                  <a:srgbClr val="251F07"/>
                </a:solidFill>
              </a:rPr>
              <a:t>Example: 4095 is converted to FFFH</a:t>
            </a:r>
            <a:endParaRPr lang="en-US" altLang="en-US" sz="2400" dirty="0"/>
          </a:p>
          <a:p>
            <a:pPr eaLnBrk="1" hangingPunct="1">
              <a:lnSpc>
                <a:spcPct val="90000"/>
              </a:lnSpc>
            </a:pPr>
            <a:r>
              <a:rPr lang="en-US" altLang="zh-TW" sz="2800" dirty="0"/>
              <a:t>Build machine instruction using appropriate format</a:t>
            </a:r>
          </a:p>
          <a:p>
            <a:pPr lvl="1" eaLnBrk="1" hangingPunct="1">
              <a:lnSpc>
                <a:spcPct val="90000"/>
              </a:lnSpc>
            </a:pPr>
            <a:r>
              <a:rPr lang="en-US" altLang="en-US" sz="2400" dirty="0">
                <a:solidFill>
                  <a:srgbClr val="251F07"/>
                </a:solidFill>
              </a:rPr>
              <a:t>Example: LDA #4095 is converted to Machine code as follows                        </a:t>
            </a:r>
            <a:r>
              <a:rPr lang="en-US" altLang="en-US" sz="1400" b="1" dirty="0">
                <a:solidFill>
                  <a:srgbClr val="251F07"/>
                </a:solidFill>
              </a:rPr>
              <a:t>Opcode for LDA =00</a:t>
            </a:r>
            <a:endParaRPr lang="en-US" altLang="en-US" sz="1400" b="1" dirty="0"/>
          </a:p>
          <a:p>
            <a:pPr lvl="4" eaLnBrk="1" hangingPunct="1">
              <a:lnSpc>
                <a:spcPct val="90000"/>
              </a:lnSpc>
            </a:pPr>
            <a:r>
              <a:rPr lang="en-US" altLang="zh-TW" sz="1600" dirty="0"/>
              <a:t>                                                </a:t>
            </a:r>
            <a:r>
              <a:rPr lang="en-US" altLang="en-US" sz="1600" dirty="0"/>
              <a:t>(4095)</a:t>
            </a:r>
            <a:r>
              <a:rPr lang="en-US" altLang="en-US" sz="1600" baseline="-25000" dirty="0"/>
              <a:t>10 </a:t>
            </a:r>
            <a:r>
              <a:rPr lang="en-US" altLang="en-US" sz="1600" dirty="0"/>
              <a:t>=(FFF)</a:t>
            </a:r>
            <a:r>
              <a:rPr lang="en-US" altLang="en-US" sz="1600" baseline="-25000" dirty="0"/>
              <a:t>16 </a:t>
            </a:r>
            <a:endParaRPr lang="en-US" altLang="zh-TW" dirty="0"/>
          </a:p>
        </p:txBody>
      </p:sp>
      <p:graphicFrame>
        <p:nvGraphicFramePr>
          <p:cNvPr id="2" name="Table 1"/>
          <p:cNvGraphicFramePr>
            <a:graphicFrameLocks noGrp="1"/>
          </p:cNvGraphicFramePr>
          <p:nvPr>
            <p:extLst>
              <p:ext uri="{D42A27DB-BD31-4B8C-83A1-F6EECF244321}">
                <p14:modId xmlns:p14="http://schemas.microsoft.com/office/powerpoint/2010/main" val="1353219024"/>
              </p:ext>
            </p:extLst>
          </p:nvPr>
        </p:nvGraphicFramePr>
        <p:xfrm>
          <a:off x="1524000" y="5129394"/>
          <a:ext cx="6248401" cy="914308"/>
        </p:xfrm>
        <a:graphic>
          <a:graphicData uri="http://schemas.openxmlformats.org/drawingml/2006/table">
            <a:tbl>
              <a:tblPr firstRow="1" bandRow="1">
                <a:tableStyleId>{5C22544A-7EE6-4342-B048-85BDC9FD1C3A}</a:tableStyleId>
              </a:tblPr>
              <a:tblGrid>
                <a:gridCol w="1219342">
                  <a:extLst>
                    <a:ext uri="{9D8B030D-6E8A-4147-A177-3AD203B41FA5}">
                      <a16:colId xmlns:a16="http://schemas.microsoft.com/office/drawing/2014/main" val="20000"/>
                    </a:ext>
                  </a:extLst>
                </a:gridCol>
                <a:gridCol w="526533">
                  <a:extLst>
                    <a:ext uri="{9D8B030D-6E8A-4147-A177-3AD203B41FA5}">
                      <a16:colId xmlns:a16="http://schemas.microsoft.com/office/drawing/2014/main" val="20001"/>
                    </a:ext>
                  </a:extLst>
                </a:gridCol>
                <a:gridCol w="471109">
                  <a:extLst>
                    <a:ext uri="{9D8B030D-6E8A-4147-A177-3AD203B41FA5}">
                      <a16:colId xmlns:a16="http://schemas.microsoft.com/office/drawing/2014/main" val="20002"/>
                    </a:ext>
                  </a:extLst>
                </a:gridCol>
                <a:gridCol w="554248">
                  <a:extLst>
                    <a:ext uri="{9D8B030D-6E8A-4147-A177-3AD203B41FA5}">
                      <a16:colId xmlns:a16="http://schemas.microsoft.com/office/drawing/2014/main" val="20003"/>
                    </a:ext>
                  </a:extLst>
                </a:gridCol>
                <a:gridCol w="554248">
                  <a:extLst>
                    <a:ext uri="{9D8B030D-6E8A-4147-A177-3AD203B41FA5}">
                      <a16:colId xmlns:a16="http://schemas.microsoft.com/office/drawing/2014/main" val="20004"/>
                    </a:ext>
                  </a:extLst>
                </a:gridCol>
                <a:gridCol w="554248">
                  <a:extLst>
                    <a:ext uri="{9D8B030D-6E8A-4147-A177-3AD203B41FA5}">
                      <a16:colId xmlns:a16="http://schemas.microsoft.com/office/drawing/2014/main" val="20005"/>
                    </a:ext>
                  </a:extLst>
                </a:gridCol>
                <a:gridCol w="554248">
                  <a:extLst>
                    <a:ext uri="{9D8B030D-6E8A-4147-A177-3AD203B41FA5}">
                      <a16:colId xmlns:a16="http://schemas.microsoft.com/office/drawing/2014/main" val="20006"/>
                    </a:ext>
                  </a:extLst>
                </a:gridCol>
                <a:gridCol w="1814425">
                  <a:extLst>
                    <a:ext uri="{9D8B030D-6E8A-4147-A177-3AD203B41FA5}">
                      <a16:colId xmlns:a16="http://schemas.microsoft.com/office/drawing/2014/main" val="20007"/>
                    </a:ext>
                  </a:extLst>
                </a:gridCol>
              </a:tblGrid>
              <a:tr h="510160">
                <a:tc>
                  <a:txBody>
                    <a:bodyPr/>
                    <a:lstStyle/>
                    <a:p>
                      <a:r>
                        <a:rPr lang="en-US" sz="1400" dirty="0">
                          <a:solidFill>
                            <a:srgbClr val="000000"/>
                          </a:solidFill>
                        </a:rPr>
                        <a:t>OPCODE</a:t>
                      </a:r>
                    </a:p>
                    <a:p>
                      <a:r>
                        <a:rPr lang="en-US" sz="1400" dirty="0">
                          <a:solidFill>
                            <a:srgbClr val="000000"/>
                          </a:solidFill>
                        </a:rPr>
                        <a:t>(6-bits)</a:t>
                      </a:r>
                    </a:p>
                  </a:txBody>
                  <a:tcPr marT="45697" marB="45697"/>
                </a:tc>
                <a:tc>
                  <a:txBody>
                    <a:bodyPr/>
                    <a:lstStyle/>
                    <a:p>
                      <a:r>
                        <a:rPr lang="en-US" sz="1400" dirty="0">
                          <a:solidFill>
                            <a:srgbClr val="000000"/>
                          </a:solidFill>
                        </a:rPr>
                        <a:t>N</a:t>
                      </a:r>
                    </a:p>
                  </a:txBody>
                  <a:tcPr marT="45697" marB="45697"/>
                </a:tc>
                <a:tc>
                  <a:txBody>
                    <a:bodyPr/>
                    <a:lstStyle/>
                    <a:p>
                      <a:r>
                        <a:rPr lang="en-US" sz="1400" dirty="0">
                          <a:solidFill>
                            <a:srgbClr val="000000"/>
                          </a:solidFill>
                        </a:rPr>
                        <a:t>I</a:t>
                      </a:r>
                    </a:p>
                  </a:txBody>
                  <a:tcPr marT="45697" marB="45697"/>
                </a:tc>
                <a:tc>
                  <a:txBody>
                    <a:bodyPr/>
                    <a:lstStyle/>
                    <a:p>
                      <a:r>
                        <a:rPr lang="en-US" sz="1400" dirty="0">
                          <a:solidFill>
                            <a:srgbClr val="000000"/>
                          </a:solidFill>
                        </a:rPr>
                        <a:t>X</a:t>
                      </a:r>
                    </a:p>
                  </a:txBody>
                  <a:tcPr marT="45697" marB="45697"/>
                </a:tc>
                <a:tc>
                  <a:txBody>
                    <a:bodyPr/>
                    <a:lstStyle/>
                    <a:p>
                      <a:r>
                        <a:rPr lang="en-US" sz="1400" dirty="0">
                          <a:solidFill>
                            <a:srgbClr val="000000"/>
                          </a:solidFill>
                        </a:rPr>
                        <a:t>B</a:t>
                      </a:r>
                    </a:p>
                  </a:txBody>
                  <a:tcPr marT="45697" marB="45697"/>
                </a:tc>
                <a:tc>
                  <a:txBody>
                    <a:bodyPr/>
                    <a:lstStyle/>
                    <a:p>
                      <a:r>
                        <a:rPr lang="en-US" sz="1400" dirty="0">
                          <a:solidFill>
                            <a:srgbClr val="000000"/>
                          </a:solidFill>
                        </a:rPr>
                        <a:t>P</a:t>
                      </a:r>
                    </a:p>
                  </a:txBody>
                  <a:tcPr marT="45697" marB="45697"/>
                </a:tc>
                <a:tc>
                  <a:txBody>
                    <a:bodyPr/>
                    <a:lstStyle/>
                    <a:p>
                      <a:r>
                        <a:rPr lang="en-US" sz="1400" dirty="0">
                          <a:solidFill>
                            <a:srgbClr val="000000"/>
                          </a:solidFill>
                        </a:rPr>
                        <a:t>E</a:t>
                      </a:r>
                    </a:p>
                  </a:txBody>
                  <a:tcPr marT="45697" marB="45697"/>
                </a:tc>
                <a:tc>
                  <a:txBody>
                    <a:bodyPr/>
                    <a:lstStyle/>
                    <a:p>
                      <a:r>
                        <a:rPr lang="en-US" sz="1400" dirty="0">
                          <a:solidFill>
                            <a:srgbClr val="000000"/>
                          </a:solidFill>
                        </a:rPr>
                        <a:t>Displacement</a:t>
                      </a:r>
                    </a:p>
                    <a:p>
                      <a:r>
                        <a:rPr lang="en-US" sz="1400" dirty="0">
                          <a:solidFill>
                            <a:srgbClr val="000000"/>
                          </a:solidFill>
                        </a:rPr>
                        <a:t>(12-bits)</a:t>
                      </a:r>
                    </a:p>
                  </a:txBody>
                  <a:tcPr marT="45697" marB="45697"/>
                </a:tc>
                <a:extLst>
                  <a:ext uri="{0D108BD9-81ED-4DB2-BD59-A6C34878D82A}">
                    <a16:rowId xmlns:a16="http://schemas.microsoft.com/office/drawing/2014/main" val="10000"/>
                  </a:ext>
                </a:extLst>
              </a:tr>
              <a:tr h="358264">
                <a:tc>
                  <a:txBody>
                    <a:bodyPr/>
                    <a:lstStyle/>
                    <a:p>
                      <a:r>
                        <a:rPr lang="en-US" sz="2000" dirty="0"/>
                        <a:t>0000</a:t>
                      </a:r>
                      <a:r>
                        <a:rPr lang="en-US" sz="2000" baseline="0" dirty="0"/>
                        <a:t> 00</a:t>
                      </a:r>
                      <a:endParaRPr lang="en-US" sz="2000" dirty="0"/>
                    </a:p>
                  </a:txBody>
                  <a:tcPr marT="45697" marB="45697"/>
                </a:tc>
                <a:tc>
                  <a:txBody>
                    <a:bodyPr/>
                    <a:lstStyle/>
                    <a:p>
                      <a:r>
                        <a:rPr lang="en-US" sz="2000" dirty="0"/>
                        <a:t>0</a:t>
                      </a:r>
                    </a:p>
                  </a:txBody>
                  <a:tcPr marT="45697" marB="45697"/>
                </a:tc>
                <a:tc>
                  <a:txBody>
                    <a:bodyPr/>
                    <a:lstStyle/>
                    <a:p>
                      <a:r>
                        <a:rPr lang="en-US" sz="2000" dirty="0"/>
                        <a:t>1</a:t>
                      </a:r>
                    </a:p>
                  </a:txBody>
                  <a:tcPr marT="45697" marB="45697"/>
                </a:tc>
                <a:tc>
                  <a:txBody>
                    <a:bodyPr/>
                    <a:lstStyle/>
                    <a:p>
                      <a:r>
                        <a:rPr lang="en-US" sz="2000" dirty="0"/>
                        <a:t>0</a:t>
                      </a:r>
                    </a:p>
                  </a:txBody>
                  <a:tcPr marT="45697" marB="45697"/>
                </a:tc>
                <a:tc>
                  <a:txBody>
                    <a:bodyPr/>
                    <a:lstStyle/>
                    <a:p>
                      <a:r>
                        <a:rPr lang="en-US" sz="2000" dirty="0"/>
                        <a:t>0</a:t>
                      </a:r>
                    </a:p>
                  </a:txBody>
                  <a:tcPr marT="45697" marB="45697"/>
                </a:tc>
                <a:tc>
                  <a:txBody>
                    <a:bodyPr/>
                    <a:lstStyle/>
                    <a:p>
                      <a:r>
                        <a:rPr lang="en-US" sz="2000" dirty="0"/>
                        <a:t>0</a:t>
                      </a:r>
                    </a:p>
                  </a:txBody>
                  <a:tcPr marT="45697" marB="45697"/>
                </a:tc>
                <a:tc>
                  <a:txBody>
                    <a:bodyPr/>
                    <a:lstStyle/>
                    <a:p>
                      <a:r>
                        <a:rPr lang="en-US" sz="2000" dirty="0"/>
                        <a:t>0</a:t>
                      </a:r>
                    </a:p>
                  </a:txBody>
                  <a:tcPr marT="45697" marB="45697"/>
                </a:tc>
                <a:tc>
                  <a:txBody>
                    <a:bodyPr/>
                    <a:lstStyle/>
                    <a:p>
                      <a:r>
                        <a:rPr lang="en-US" sz="2000" dirty="0"/>
                        <a:t>01 0F FF</a:t>
                      </a:r>
                    </a:p>
                  </a:txBody>
                  <a:tcPr marT="45697" marB="45697"/>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descr="Rectangle: Click to edit Master text styles&#10;Second level&#10;Third level&#10;Fourth level&#10;Fifth level"/>
          <p:cNvSpPr>
            <a:spLocks noGrp="1"/>
          </p:cNvSpPr>
          <p:nvPr>
            <p:ph idx="1"/>
          </p:nvPr>
        </p:nvSpPr>
        <p:spPr>
          <a:xfrm>
            <a:off x="685800" y="1905000"/>
            <a:ext cx="8001000" cy="3657600"/>
          </a:xfrm>
        </p:spPr>
        <p:txBody>
          <a:bodyPr vert="horz" wrap="square" lIns="91440" tIns="45720" rIns="91440" bIns="45720" rtlCol="0" anchor="t">
            <a:normAutofit/>
          </a:bodyPr>
          <a:lstStyle/>
          <a:p>
            <a:r>
              <a:rPr lang="en-US" altLang="en-US" sz="2800" dirty="0"/>
              <a:t>Convert </a:t>
            </a:r>
            <a:r>
              <a:rPr lang="en-US" altLang="en-US" sz="2800" dirty="0">
                <a:solidFill>
                  <a:srgbClr val="FF0000"/>
                </a:solidFill>
              </a:rPr>
              <a:t>Symbolic operands</a:t>
            </a:r>
            <a:r>
              <a:rPr lang="en-US" altLang="en-US" sz="2800" dirty="0"/>
              <a:t> to their equivalent machine address</a:t>
            </a:r>
          </a:p>
          <a:p>
            <a:pPr lvl="1"/>
            <a:r>
              <a:rPr lang="en-US" altLang="en-US" sz="2400" dirty="0">
                <a:solidFill>
                  <a:srgbClr val="251F07"/>
                </a:solidFill>
              </a:rPr>
              <a:t>Example: RETADR is converted to 1033</a:t>
            </a:r>
          </a:p>
          <a:p>
            <a:pPr lvl="1"/>
            <a:endParaRPr lang="en-US" altLang="en-US" sz="2400" dirty="0"/>
          </a:p>
          <a:p>
            <a:r>
              <a:rPr lang="en-US" altLang="en-US" sz="2800" dirty="0"/>
              <a:t>Write the object program and the assembly listing</a:t>
            </a:r>
            <a:r>
              <a:rPr lang="en-US" altLang="en-US" sz="1800" dirty="0"/>
              <a:t> </a:t>
            </a:r>
          </a:p>
          <a:p>
            <a:pPr eaLnBrk="1" hangingPunct="1">
              <a:lnSpc>
                <a:spcPct val="90000"/>
              </a:lnSpc>
            </a:pPr>
            <a:endParaRPr lang="en-US" altLang="zh-TW" sz="1800" dirty="0"/>
          </a:p>
        </p:txBody>
      </p:sp>
      <p:sp>
        <p:nvSpPr>
          <p:cNvPr id="6" name="Rectangle 2"/>
          <p:cNvSpPr txBox="1">
            <a:spLocks noChangeArrowheads="1"/>
          </p:cNvSpPr>
          <p:nvPr/>
        </p:nvSpPr>
        <p:spPr bwMode="auto">
          <a:xfrm>
            <a:off x="457200" y="515938"/>
            <a:ext cx="861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5pPr>
            <a:lvl6pPr marL="4572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6pPr>
            <a:lvl7pPr marL="9144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7pPr>
            <a:lvl8pPr marL="13716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8pPr>
            <a:lvl9pPr marL="18288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9pPr>
          </a:lstStyle>
          <a:p>
            <a:pPr>
              <a:defRPr/>
            </a:pPr>
            <a:r>
              <a:rPr lang="en-US" sz="3600" kern="0" dirty="0"/>
              <a:t>Translation of Source program to Object code requires: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descr="Rectangle: Click to edit Master text styles&#10;Second level&#10;Third level&#10;Fourth level&#10;Fifth level"/>
          <p:cNvSpPr>
            <a:spLocks noGrp="1"/>
          </p:cNvSpPr>
          <p:nvPr>
            <p:ph idx="1"/>
          </p:nvPr>
        </p:nvSpPr>
        <p:spPr>
          <a:xfrm>
            <a:off x="685800" y="1905000"/>
            <a:ext cx="8001000" cy="3657600"/>
          </a:xfrm>
        </p:spPr>
        <p:txBody>
          <a:bodyPr vert="horz" wrap="square" lIns="91440" tIns="45720" rIns="91440" bIns="45720" rtlCol="0" anchor="t">
            <a:normAutofit/>
          </a:bodyPr>
          <a:lstStyle/>
          <a:p>
            <a:r>
              <a:rPr lang="en-US" altLang="en-US" sz="2800" dirty="0"/>
              <a:t>The object code along with the instruction given to Loader is called as </a:t>
            </a:r>
            <a:r>
              <a:rPr lang="en-US" altLang="en-US" sz="2800" dirty="0">
                <a:solidFill>
                  <a:srgbClr val="C00000"/>
                </a:solidFill>
              </a:rPr>
              <a:t>object program</a:t>
            </a:r>
          </a:p>
          <a:p>
            <a:endParaRPr lang="en-US" altLang="en-US" sz="2800" dirty="0"/>
          </a:p>
          <a:p>
            <a:r>
              <a:rPr lang="en-US" altLang="en-US" sz="2800" dirty="0"/>
              <a:t>Format of Object program:</a:t>
            </a:r>
          </a:p>
          <a:p>
            <a:pPr lvl="1"/>
            <a:r>
              <a:rPr lang="en-US" altLang="en-US" sz="2400" dirty="0"/>
              <a:t>Header Record</a:t>
            </a:r>
            <a:endParaRPr lang="en-US" altLang="en-US" sz="2000" dirty="0"/>
          </a:p>
          <a:p>
            <a:pPr lvl="1"/>
            <a:r>
              <a:rPr lang="en-US" altLang="en-US" sz="2400" dirty="0"/>
              <a:t>Text Record</a:t>
            </a:r>
          </a:p>
          <a:p>
            <a:pPr lvl="1"/>
            <a:r>
              <a:rPr lang="en-US" altLang="en-US" sz="2400" dirty="0"/>
              <a:t>End Record</a:t>
            </a:r>
          </a:p>
          <a:p>
            <a:pPr lvl="1"/>
            <a:endParaRPr lang="en-US" altLang="en-US" sz="2400" dirty="0"/>
          </a:p>
          <a:p>
            <a:endParaRPr lang="en-US" altLang="en-US" sz="1800" dirty="0"/>
          </a:p>
          <a:p>
            <a:pPr eaLnBrk="1" hangingPunct="1">
              <a:lnSpc>
                <a:spcPct val="90000"/>
              </a:lnSpc>
            </a:pPr>
            <a:endParaRPr lang="en-US" altLang="zh-TW" sz="1800" dirty="0"/>
          </a:p>
        </p:txBody>
      </p:sp>
      <p:sp>
        <p:nvSpPr>
          <p:cNvPr id="6" name="Rectangle 2"/>
          <p:cNvSpPr txBox="1">
            <a:spLocks noChangeArrowheads="1"/>
          </p:cNvSpPr>
          <p:nvPr/>
        </p:nvSpPr>
        <p:spPr bwMode="auto">
          <a:xfrm>
            <a:off x="457200" y="515938"/>
            <a:ext cx="861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5pPr>
            <a:lvl6pPr marL="4572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6pPr>
            <a:lvl7pPr marL="9144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7pPr>
            <a:lvl8pPr marL="13716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8pPr>
            <a:lvl9pPr marL="18288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9pPr>
          </a:lstStyle>
          <a:p>
            <a:pPr>
              <a:defRPr/>
            </a:pPr>
            <a:r>
              <a:rPr lang="en-US" sz="3600" kern="0" dirty="0"/>
              <a:t>Object Program: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descr="Rectangle: Click to edit Master text styles&#10;Second level&#10;Third level&#10;Fourth level&#10;Fifth level"/>
          <p:cNvSpPr>
            <a:spLocks noGrp="1"/>
          </p:cNvSpPr>
          <p:nvPr>
            <p:ph idx="1"/>
          </p:nvPr>
        </p:nvSpPr>
        <p:spPr>
          <a:xfrm>
            <a:off x="533400" y="1371600"/>
            <a:ext cx="8001000" cy="5486400"/>
          </a:xfrm>
        </p:spPr>
        <p:txBody>
          <a:bodyPr vert="horz" wrap="square" lIns="91440" tIns="45720" rIns="91440" bIns="45720" rtlCol="0" anchor="t">
            <a:normAutofit lnSpcReduction="10000"/>
          </a:bodyPr>
          <a:lstStyle/>
          <a:p>
            <a:r>
              <a:rPr lang="en-US" altLang="en-US" sz="2400" dirty="0"/>
              <a:t>Format of Object program:</a:t>
            </a:r>
          </a:p>
          <a:p>
            <a:pPr lvl="1"/>
            <a:r>
              <a:rPr lang="en-US" altLang="en-US" sz="2000" dirty="0">
                <a:solidFill>
                  <a:srgbClr val="FF0000"/>
                </a:solidFill>
              </a:rPr>
              <a:t>Header Record</a:t>
            </a:r>
            <a:r>
              <a:rPr lang="en-US" altLang="en-US" sz="2000" dirty="0"/>
              <a:t>: Contains the name of the program, starting address and length of the object code.</a:t>
            </a:r>
          </a:p>
          <a:p>
            <a:pPr marL="1314450" lvl="3" indent="-400050">
              <a:buNone/>
            </a:pPr>
            <a:r>
              <a:rPr lang="en-US" altLang="en-US" sz="1200" dirty="0">
                <a:solidFill>
                  <a:srgbClr val="000000"/>
                </a:solidFill>
              </a:rPr>
              <a:t>Col. 1		H</a:t>
            </a:r>
          </a:p>
          <a:p>
            <a:pPr marL="1314450" lvl="3" indent="-400050">
              <a:buNone/>
            </a:pPr>
            <a:r>
              <a:rPr lang="en-US" altLang="en-US" sz="1200" dirty="0">
                <a:solidFill>
                  <a:srgbClr val="000000"/>
                </a:solidFill>
              </a:rPr>
              <a:t>Col. 2-7	Program name</a:t>
            </a:r>
          </a:p>
          <a:p>
            <a:pPr marL="1314450" lvl="3" indent="-400050">
              <a:buNone/>
            </a:pPr>
            <a:r>
              <a:rPr lang="en-US" altLang="en-US" sz="1200" dirty="0">
                <a:solidFill>
                  <a:srgbClr val="000000"/>
                </a:solidFill>
              </a:rPr>
              <a:t>Col. 8-13	Starting address of object program (hex) </a:t>
            </a:r>
          </a:p>
          <a:p>
            <a:pPr marL="1314450" lvl="3" indent="-400050">
              <a:buNone/>
            </a:pPr>
            <a:r>
              <a:rPr lang="en-US" altLang="en-US" sz="1200" dirty="0">
                <a:solidFill>
                  <a:srgbClr val="000000"/>
                </a:solidFill>
              </a:rPr>
              <a:t>Col. 14-19	Length of object program in bytes (hex)</a:t>
            </a:r>
          </a:p>
          <a:p>
            <a:pPr lvl="1" algn="just"/>
            <a:r>
              <a:rPr lang="en-US" altLang="en-US" sz="2000" dirty="0">
                <a:solidFill>
                  <a:srgbClr val="FF0000"/>
                </a:solidFill>
              </a:rPr>
              <a:t>Text Record: </a:t>
            </a:r>
            <a:r>
              <a:rPr lang="en-US" altLang="en-US" sz="2000" dirty="0"/>
              <a:t>Contains the machine code along with the data of the program. Also contains the information at which memory address the object code and data has to be loaded and number of bytes to be copied into memory.</a:t>
            </a:r>
          </a:p>
          <a:p>
            <a:pPr marL="1314450" lvl="3" indent="-400050">
              <a:buNone/>
            </a:pPr>
            <a:r>
              <a:rPr lang="en-US" altLang="en-US" sz="1200" dirty="0">
                <a:solidFill>
                  <a:srgbClr val="000000"/>
                </a:solidFill>
              </a:rPr>
              <a:t>Col. 1		T</a:t>
            </a:r>
          </a:p>
          <a:p>
            <a:pPr marL="1314450" lvl="3" indent="-400050">
              <a:buNone/>
            </a:pPr>
            <a:r>
              <a:rPr lang="en-US" altLang="en-US" sz="1200" dirty="0">
                <a:solidFill>
                  <a:srgbClr val="000000"/>
                </a:solidFill>
              </a:rPr>
              <a:t>Col. 2-7	Starting address for object code in this record (hex) </a:t>
            </a:r>
          </a:p>
          <a:p>
            <a:pPr marL="1314450" lvl="3" indent="-400050">
              <a:buNone/>
            </a:pPr>
            <a:r>
              <a:rPr lang="en-US" altLang="en-US" sz="1200" dirty="0">
                <a:solidFill>
                  <a:srgbClr val="000000"/>
                </a:solidFill>
              </a:rPr>
              <a:t>Col. 8-9	Length of object code in this record in bytes (hex) </a:t>
            </a:r>
          </a:p>
          <a:p>
            <a:pPr marL="1314450" lvl="3" indent="-400050">
              <a:buNone/>
            </a:pPr>
            <a:r>
              <a:rPr lang="en-US" altLang="en-US" sz="1200" dirty="0">
                <a:solidFill>
                  <a:srgbClr val="000000"/>
                </a:solidFill>
              </a:rPr>
              <a:t>Col. 10-69	Object code, represented in hex (2 col. per byte)</a:t>
            </a:r>
          </a:p>
          <a:p>
            <a:pPr lvl="1"/>
            <a:r>
              <a:rPr lang="en-US" altLang="en-US" sz="2000" dirty="0">
                <a:solidFill>
                  <a:srgbClr val="FF0000"/>
                </a:solidFill>
              </a:rPr>
              <a:t>End Record: </a:t>
            </a:r>
            <a:r>
              <a:rPr lang="en-US" altLang="en-US" sz="2000" dirty="0"/>
              <a:t>indicates the end of the object program and contains the starting address of the first instruction to be executed</a:t>
            </a:r>
          </a:p>
          <a:p>
            <a:pPr marL="1314450" lvl="3" indent="-400050">
              <a:buNone/>
            </a:pPr>
            <a:r>
              <a:rPr lang="en-US" altLang="en-US" sz="1200" dirty="0">
                <a:solidFill>
                  <a:srgbClr val="000000"/>
                </a:solidFill>
              </a:rPr>
              <a:t>Col.1	 E</a:t>
            </a:r>
          </a:p>
          <a:p>
            <a:pPr marL="1314450" lvl="3" indent="-400050">
              <a:buNone/>
            </a:pPr>
            <a:r>
              <a:rPr lang="en-US" altLang="en-US" sz="1200" dirty="0">
                <a:solidFill>
                  <a:srgbClr val="000000"/>
                </a:solidFill>
              </a:rPr>
              <a:t>Col.2-7	 Address of first executable instruction in object program (hex)</a:t>
            </a:r>
          </a:p>
          <a:p>
            <a:pPr marL="1314450" lvl="3" indent="-400050">
              <a:buNone/>
            </a:pPr>
            <a:r>
              <a:rPr lang="en-US" altLang="en-US" sz="1200" dirty="0">
                <a:solidFill>
                  <a:srgbClr val="000000"/>
                </a:solidFill>
              </a:rPr>
              <a:t> </a:t>
            </a:r>
          </a:p>
          <a:p>
            <a:pPr lvl="1"/>
            <a:endParaRPr lang="en-US" altLang="en-US" sz="2400" dirty="0"/>
          </a:p>
          <a:p>
            <a:pPr lvl="1"/>
            <a:endParaRPr lang="en-US" altLang="en-US" sz="2400" dirty="0"/>
          </a:p>
          <a:p>
            <a:endParaRPr lang="en-US" altLang="en-US" sz="1800" dirty="0"/>
          </a:p>
          <a:p>
            <a:pPr eaLnBrk="1" hangingPunct="1">
              <a:lnSpc>
                <a:spcPct val="90000"/>
              </a:lnSpc>
            </a:pPr>
            <a:endParaRPr lang="en-US" altLang="zh-TW" sz="1800" dirty="0"/>
          </a:p>
        </p:txBody>
      </p:sp>
      <p:sp>
        <p:nvSpPr>
          <p:cNvPr id="6" name="Rectangle 2"/>
          <p:cNvSpPr txBox="1">
            <a:spLocks noChangeArrowheads="1"/>
          </p:cNvSpPr>
          <p:nvPr/>
        </p:nvSpPr>
        <p:spPr bwMode="auto">
          <a:xfrm>
            <a:off x="457200" y="515941"/>
            <a:ext cx="8610600"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5pPr>
            <a:lvl6pPr marL="4572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6pPr>
            <a:lvl7pPr marL="9144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7pPr>
            <a:lvl8pPr marL="13716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8pPr>
            <a:lvl9pPr marL="18288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9pPr>
          </a:lstStyle>
          <a:p>
            <a:pPr>
              <a:defRPr/>
            </a:pPr>
            <a:r>
              <a:rPr lang="en-US" sz="3600" kern="0" dirty="0"/>
              <a:t>Format of the Object Program:</a:t>
            </a:r>
          </a:p>
        </p:txBody>
      </p:sp>
      <p:pic>
        <p:nvPicPr>
          <p:cNvPr id="17412" name="Picture 4"/>
          <p:cNvPicPr>
            <a:picLocks noChangeAspect="1"/>
          </p:cNvPicPr>
          <p:nvPr/>
        </p:nvPicPr>
        <p:blipFill>
          <a:blip r:embed="rId3"/>
          <a:stretch>
            <a:fillRect/>
          </a:stretch>
        </p:blipFill>
        <p:spPr>
          <a:xfrm>
            <a:off x="5334000" y="2438403"/>
            <a:ext cx="2990850" cy="409575"/>
          </a:xfrm>
          <a:prstGeom prst="rect">
            <a:avLst/>
          </a:prstGeom>
          <a:noFill/>
          <a:ln w="9525">
            <a:noFill/>
          </a:ln>
        </p:spPr>
      </p:pic>
      <p:pic>
        <p:nvPicPr>
          <p:cNvPr id="17413" name="Picture 5"/>
          <p:cNvPicPr>
            <a:picLocks noChangeAspect="1"/>
          </p:cNvPicPr>
          <p:nvPr/>
        </p:nvPicPr>
        <p:blipFill>
          <a:blip r:embed="rId4"/>
          <a:stretch>
            <a:fillRect/>
          </a:stretch>
        </p:blipFill>
        <p:spPr>
          <a:xfrm>
            <a:off x="6096003" y="4792666"/>
            <a:ext cx="2714625" cy="466725"/>
          </a:xfrm>
          <a:prstGeom prst="rect">
            <a:avLst/>
          </a:prstGeom>
          <a:noFill/>
          <a:ln w="9525">
            <a:noFill/>
          </a:ln>
        </p:spPr>
      </p:pic>
      <p:pic>
        <p:nvPicPr>
          <p:cNvPr id="17414" name="Picture 6"/>
          <p:cNvPicPr>
            <a:picLocks noChangeAspect="1"/>
          </p:cNvPicPr>
          <p:nvPr/>
        </p:nvPicPr>
        <p:blipFill>
          <a:blip r:embed="rId5"/>
          <a:stretch>
            <a:fillRect/>
          </a:stretch>
        </p:blipFill>
        <p:spPr>
          <a:xfrm>
            <a:off x="6862766" y="6248403"/>
            <a:ext cx="1095375" cy="33337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descr="Rectangle: Click to edit Master text styles&#10;Second level&#10;Third level&#10;Fourth level&#10;Fifth level"/>
          <p:cNvSpPr>
            <a:spLocks noGrp="1"/>
          </p:cNvSpPr>
          <p:nvPr>
            <p:ph idx="1"/>
          </p:nvPr>
        </p:nvSpPr>
        <p:spPr>
          <a:xfrm>
            <a:off x="533400" y="1676400"/>
            <a:ext cx="8001000" cy="4876800"/>
          </a:xfrm>
        </p:spPr>
        <p:txBody>
          <a:bodyPr vert="horz" wrap="square" lIns="91440" tIns="45720" rIns="91440" bIns="45720" rtlCol="0" anchor="t">
            <a:normAutofit/>
          </a:bodyPr>
          <a:lstStyle/>
          <a:p>
            <a:endParaRPr lang="en-US" altLang="en-US" sz="1100" dirty="0"/>
          </a:p>
          <a:p>
            <a:pPr>
              <a:buNone/>
            </a:pPr>
            <a:endParaRPr lang="en-US" altLang="en-US" sz="2400" dirty="0"/>
          </a:p>
          <a:p>
            <a:pPr marL="1314450" lvl="3" indent="0">
              <a:buNone/>
            </a:pPr>
            <a:r>
              <a:rPr lang="en-US" altLang="en-US" sz="1100" dirty="0">
                <a:solidFill>
                  <a:srgbClr val="000000"/>
                </a:solidFill>
              </a:rPr>
              <a:t> </a:t>
            </a:r>
          </a:p>
          <a:p>
            <a:pPr lvl="1"/>
            <a:endParaRPr lang="en-US" altLang="en-US" sz="1800" dirty="0"/>
          </a:p>
          <a:p>
            <a:pPr lvl="1"/>
            <a:endParaRPr lang="en-US" altLang="en-US" sz="1800" dirty="0"/>
          </a:p>
          <a:p>
            <a:endParaRPr lang="en-US" altLang="en-US" sz="1400" dirty="0"/>
          </a:p>
          <a:p>
            <a:pPr eaLnBrk="1" hangingPunct="1">
              <a:lnSpc>
                <a:spcPct val="90000"/>
              </a:lnSpc>
            </a:pPr>
            <a:endParaRPr lang="en-US" altLang="zh-TW" sz="1400" dirty="0"/>
          </a:p>
        </p:txBody>
      </p:sp>
      <p:sp>
        <p:nvSpPr>
          <p:cNvPr id="6" name="Rectangle 2"/>
          <p:cNvSpPr txBox="1">
            <a:spLocks noChangeArrowheads="1"/>
          </p:cNvSpPr>
          <p:nvPr/>
        </p:nvSpPr>
        <p:spPr bwMode="auto">
          <a:xfrm>
            <a:off x="457200" y="515941"/>
            <a:ext cx="8610600"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5pPr>
            <a:lvl6pPr marL="4572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6pPr>
            <a:lvl7pPr marL="9144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7pPr>
            <a:lvl8pPr marL="13716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8pPr>
            <a:lvl9pPr marL="18288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9pPr>
          </a:lstStyle>
          <a:p>
            <a:pPr>
              <a:defRPr/>
            </a:pPr>
            <a:r>
              <a:rPr lang="en-US" sz="3600" kern="0" dirty="0"/>
              <a:t>Data structures of the assembler</a:t>
            </a:r>
          </a:p>
        </p:txBody>
      </p:sp>
      <p:sp>
        <p:nvSpPr>
          <p:cNvPr id="18436" name="Rectangle 16"/>
          <p:cNvSpPr/>
          <p:nvPr/>
        </p:nvSpPr>
        <p:spPr>
          <a:xfrm>
            <a:off x="657228" y="1676400"/>
            <a:ext cx="6657975" cy="1778000"/>
          </a:xfrm>
          <a:prstGeom prst="rect">
            <a:avLst/>
          </a:prstGeom>
          <a:noFill/>
          <a:ln w="9525">
            <a:noFill/>
          </a:ln>
        </p:spPr>
        <p:txBody>
          <a:bodyPr lIns="1529868" tIns="206310" rIns="0" bIns="0" anchor="ctr">
            <a:spAutoFit/>
          </a:bodyPr>
          <a:lstStyle/>
          <a:p>
            <a:pPr>
              <a:buChar char="•"/>
              <a:tabLst>
                <a:tab pos="1530350" algn="l"/>
              </a:tabLst>
            </a:pPr>
            <a:r>
              <a:rPr lang="en-US" altLang="en-US" sz="2800" dirty="0">
                <a:latin typeface="Arial" panose="020B0604020202020204" pitchFamily="34" charset="0"/>
              </a:rPr>
              <a:t>OPTAB: Operation code table</a:t>
            </a:r>
          </a:p>
          <a:p>
            <a:pPr eaLnBrk="0" hangingPunct="0">
              <a:buChar char="•"/>
              <a:tabLst>
                <a:tab pos="1530350" algn="l"/>
              </a:tabLst>
            </a:pPr>
            <a:r>
              <a:rPr lang="en-US" altLang="en-US" sz="2800" dirty="0">
                <a:latin typeface="Arial" panose="020B0604020202020204" pitchFamily="34" charset="0"/>
              </a:rPr>
              <a:t>SYMTAB: symbol table</a:t>
            </a:r>
            <a:endParaRPr lang="en-US" altLang="en-US" sz="600" dirty="0">
              <a:latin typeface="Arial" panose="020B0604020202020204" pitchFamily="34" charset="0"/>
            </a:endParaRPr>
          </a:p>
          <a:p>
            <a:pPr eaLnBrk="0" hangingPunct="0">
              <a:buChar char="•"/>
              <a:tabLst>
                <a:tab pos="1530350" algn="l"/>
              </a:tabLst>
            </a:pPr>
            <a:r>
              <a:rPr lang="en-US" altLang="en-US" sz="2800" dirty="0">
                <a:latin typeface="Arial" panose="020B0604020202020204" pitchFamily="34" charset="0"/>
              </a:rPr>
              <a:t>LOCCTR: location counter</a:t>
            </a:r>
            <a:endParaRPr lang="en-US" altLang="en-US" sz="600" dirty="0">
              <a:latin typeface="Arial" panose="020B0604020202020204" pitchFamily="34" charset="0"/>
            </a:endParaRPr>
          </a:p>
          <a:p>
            <a:pPr eaLnBrk="0" hangingPunct="0">
              <a:tabLst>
                <a:tab pos="1530350" algn="l"/>
              </a:tabLst>
            </a:pPr>
            <a:endParaRPr lang="en-US" altLang="en-US" dirty="0">
              <a:latin typeface="Arial" panose="020B0604020202020204" pitchFamily="34" charset="0"/>
              <a:ea typeface="Arial" panose="020B0604020202020204" pitchFamily="34" charset="0"/>
            </a:endParaRPr>
          </a:p>
        </p:txBody>
      </p:sp>
      <p:pic>
        <p:nvPicPr>
          <p:cNvPr id="18437" name="Picture 29"/>
          <p:cNvPicPr>
            <a:picLocks noChangeAspect="1"/>
          </p:cNvPicPr>
          <p:nvPr/>
        </p:nvPicPr>
        <p:blipFill>
          <a:blip r:embed="rId3"/>
          <a:stretch>
            <a:fillRect/>
          </a:stretch>
        </p:blipFill>
        <p:spPr>
          <a:xfrm>
            <a:off x="762003" y="3589338"/>
            <a:ext cx="7667625" cy="29400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09600" y="457200"/>
            <a:ext cx="8229600" cy="914400"/>
          </a:xfrm>
        </p:spPr>
        <p:txBody>
          <a:bodyPr vert="horz" wrap="square" lIns="91440" tIns="45720" rIns="91440" bIns="45720" rtlCol="0" anchor="b">
            <a:normAutofit/>
          </a:bodyPr>
          <a:lstStyle/>
          <a:p>
            <a:r>
              <a:rPr lang="en-US" altLang="en-US" dirty="0"/>
              <a:t>OPTAB: </a:t>
            </a:r>
            <a:r>
              <a:rPr lang="en-US" altLang="en-US" sz="3200" dirty="0"/>
              <a:t>Operation Code table consists of:</a:t>
            </a:r>
            <a:endParaRPr lang="en-US" altLang="en-US" dirty="0"/>
          </a:p>
        </p:txBody>
      </p:sp>
      <p:sp>
        <p:nvSpPr>
          <p:cNvPr id="19459" name="Content Placeholder 2" descr="Rectangle: Click to edit Master text styles&#10;Second level&#10;Third level&#10;Fourth level&#10;Fifth level"/>
          <p:cNvSpPr>
            <a:spLocks noGrp="1"/>
          </p:cNvSpPr>
          <p:nvPr>
            <p:ph idx="1"/>
          </p:nvPr>
        </p:nvSpPr>
        <p:spPr>
          <a:xfrm>
            <a:off x="3505200" y="1371600"/>
            <a:ext cx="5410200" cy="3810000"/>
          </a:xfrm>
        </p:spPr>
        <p:txBody>
          <a:bodyPr vert="horz" wrap="square" lIns="91440" tIns="45720" rIns="91440" bIns="45720" rtlCol="0" anchor="t">
            <a:normAutofit/>
          </a:bodyPr>
          <a:lstStyle/>
          <a:p>
            <a:r>
              <a:rPr lang="en-US" altLang="en-US" sz="2800" dirty="0">
                <a:solidFill>
                  <a:srgbClr val="FF0000"/>
                </a:solidFill>
              </a:rPr>
              <a:t>Mnemonic </a:t>
            </a:r>
            <a:r>
              <a:rPr lang="en-US" altLang="en-US" sz="2800" dirty="0"/>
              <a:t>: contains symbolic representation of machine instruction</a:t>
            </a:r>
          </a:p>
          <a:p>
            <a:pPr>
              <a:buNone/>
            </a:pPr>
            <a:r>
              <a:rPr lang="en-US" altLang="en-US" sz="2000" dirty="0">
                <a:solidFill>
                  <a:srgbClr val="000000"/>
                </a:solidFill>
              </a:rPr>
              <a:t>Mnemonic operation codes </a:t>
            </a:r>
            <a:r>
              <a:rPr lang="en-US" altLang="en-US" sz="2400" dirty="0">
                <a:solidFill>
                  <a:srgbClr val="000000"/>
                </a:solidFill>
                <a:latin typeface="Symbol" panose="05050102010706020507" pitchFamily="18" charset="2"/>
              </a:rPr>
              <a:t>Û</a:t>
            </a:r>
            <a:r>
              <a:rPr lang="en-US" altLang="en-US" sz="2400" dirty="0">
                <a:solidFill>
                  <a:srgbClr val="000000"/>
                </a:solidFill>
              </a:rPr>
              <a:t> </a:t>
            </a:r>
            <a:r>
              <a:rPr lang="en-US" altLang="en-US" sz="2000" dirty="0">
                <a:solidFill>
                  <a:srgbClr val="000000"/>
                </a:solidFill>
              </a:rPr>
              <a:t>Machine code</a:t>
            </a:r>
          </a:p>
          <a:p>
            <a:r>
              <a:rPr lang="en-US" altLang="en-US" sz="2800" dirty="0">
                <a:solidFill>
                  <a:srgbClr val="FF0000"/>
                </a:solidFill>
              </a:rPr>
              <a:t>Format: </a:t>
            </a:r>
            <a:r>
              <a:rPr lang="en-US" altLang="en-US" sz="2400" dirty="0"/>
              <a:t>Gives the length of the instruction</a:t>
            </a:r>
          </a:p>
          <a:p>
            <a:r>
              <a:rPr lang="en-US" altLang="en-US" sz="2800" dirty="0">
                <a:solidFill>
                  <a:srgbClr val="FF0000"/>
                </a:solidFill>
              </a:rPr>
              <a:t>Opcode:</a:t>
            </a:r>
            <a:r>
              <a:rPr lang="en-US" altLang="en-US" sz="2400" dirty="0"/>
              <a:t> contains the operation code</a:t>
            </a:r>
          </a:p>
          <a:p>
            <a:endParaRPr lang="en-US" altLang="en-US" sz="2800" dirty="0">
              <a:solidFill>
                <a:srgbClr val="FF0000"/>
              </a:solidFill>
            </a:endParaRPr>
          </a:p>
          <a:p>
            <a:endParaRPr lang="en-US" altLang="en-US" dirty="0"/>
          </a:p>
        </p:txBody>
      </p:sp>
      <p:graphicFrame>
        <p:nvGraphicFramePr>
          <p:cNvPr id="4" name="Table 3"/>
          <p:cNvGraphicFramePr>
            <a:graphicFrameLocks noGrp="1"/>
          </p:cNvGraphicFramePr>
          <p:nvPr/>
        </p:nvGraphicFramePr>
        <p:xfrm>
          <a:off x="609600" y="2209800"/>
          <a:ext cx="2819400" cy="2290473"/>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87400">
                  <a:extLst>
                    <a:ext uri="{9D8B030D-6E8A-4147-A177-3AD203B41FA5}">
                      <a16:colId xmlns:a16="http://schemas.microsoft.com/office/drawing/2014/main" val="20002"/>
                    </a:ext>
                  </a:extLst>
                </a:gridCol>
              </a:tblGrid>
              <a:tr h="370491">
                <a:tc>
                  <a:txBody>
                    <a:bodyPr/>
                    <a:lstStyle/>
                    <a:p>
                      <a:r>
                        <a:rPr lang="en-US" sz="1200" dirty="0">
                          <a:solidFill>
                            <a:srgbClr val="000000"/>
                          </a:solidFill>
                        </a:rPr>
                        <a:t>Mnemonic</a:t>
                      </a:r>
                    </a:p>
                  </a:txBody>
                  <a:tcPr marT="45677" marB="45677"/>
                </a:tc>
                <a:tc>
                  <a:txBody>
                    <a:bodyPr/>
                    <a:lstStyle/>
                    <a:p>
                      <a:r>
                        <a:rPr lang="en-US" sz="1200" dirty="0">
                          <a:solidFill>
                            <a:srgbClr val="000000"/>
                          </a:solidFill>
                        </a:rPr>
                        <a:t>Format</a:t>
                      </a:r>
                    </a:p>
                  </a:txBody>
                  <a:tcPr marT="45677" marB="45677"/>
                </a:tc>
                <a:tc>
                  <a:txBody>
                    <a:bodyPr/>
                    <a:lstStyle/>
                    <a:p>
                      <a:pPr algn="ctr"/>
                      <a:r>
                        <a:rPr lang="en-US" sz="1200" dirty="0">
                          <a:solidFill>
                            <a:srgbClr val="000000"/>
                          </a:solidFill>
                        </a:rPr>
                        <a:t>Opcode</a:t>
                      </a:r>
                    </a:p>
                  </a:txBody>
                  <a:tcPr marT="45677" marB="45677"/>
                </a:tc>
                <a:extLst>
                  <a:ext uri="{0D108BD9-81ED-4DB2-BD59-A6C34878D82A}">
                    <a16:rowId xmlns:a16="http://schemas.microsoft.com/office/drawing/2014/main" val="10000"/>
                  </a:ext>
                </a:extLst>
              </a:tr>
              <a:tr h="396145">
                <a:tc>
                  <a:txBody>
                    <a:bodyPr/>
                    <a:lstStyle/>
                    <a:p>
                      <a:r>
                        <a:rPr lang="en-US" sz="1800" dirty="0"/>
                        <a:t>ADD      m</a:t>
                      </a:r>
                    </a:p>
                  </a:txBody>
                  <a:tcPr marT="45677" marB="45677"/>
                </a:tc>
                <a:tc>
                  <a:txBody>
                    <a:bodyPr/>
                    <a:lstStyle/>
                    <a:p>
                      <a:pPr algn="ctr"/>
                      <a:r>
                        <a:rPr lang="en-US" sz="2000" dirty="0"/>
                        <a:t>3|4</a:t>
                      </a:r>
                    </a:p>
                  </a:txBody>
                  <a:tcPr marT="45677" marB="45677"/>
                </a:tc>
                <a:tc>
                  <a:txBody>
                    <a:bodyPr/>
                    <a:lstStyle/>
                    <a:p>
                      <a:pPr algn="ctr"/>
                      <a:r>
                        <a:rPr lang="en-US" sz="1800" dirty="0"/>
                        <a:t>18</a:t>
                      </a:r>
                    </a:p>
                  </a:txBody>
                  <a:tcPr marT="45677" marB="45677"/>
                </a:tc>
                <a:extLst>
                  <a:ext uri="{0D108BD9-81ED-4DB2-BD59-A6C34878D82A}">
                    <a16:rowId xmlns:a16="http://schemas.microsoft.com/office/drawing/2014/main" val="10001"/>
                  </a:ext>
                </a:extLst>
              </a:tr>
              <a:tr h="396145">
                <a:tc>
                  <a:txBody>
                    <a:bodyPr/>
                    <a:lstStyle/>
                    <a:p>
                      <a:r>
                        <a:rPr lang="en-US" sz="1800" dirty="0"/>
                        <a:t>ADDF</a:t>
                      </a:r>
                      <a:r>
                        <a:rPr lang="en-US" sz="1800" baseline="0" dirty="0"/>
                        <a:t>    m </a:t>
                      </a:r>
                      <a:endParaRPr lang="en-US" sz="1800" dirty="0"/>
                    </a:p>
                  </a:txBody>
                  <a:tcPr marT="45677" marB="45677"/>
                </a:tc>
                <a:tc>
                  <a:txBody>
                    <a:bodyPr/>
                    <a:lstStyle/>
                    <a:p>
                      <a:pPr algn="ctr"/>
                      <a:r>
                        <a:rPr lang="en-US" sz="2000" dirty="0"/>
                        <a:t>3|4</a:t>
                      </a:r>
                    </a:p>
                  </a:txBody>
                  <a:tcPr marT="45677" marB="45677"/>
                </a:tc>
                <a:tc>
                  <a:txBody>
                    <a:bodyPr/>
                    <a:lstStyle/>
                    <a:p>
                      <a:pPr algn="ctr"/>
                      <a:r>
                        <a:rPr lang="en-US" sz="1800" dirty="0"/>
                        <a:t>58</a:t>
                      </a:r>
                    </a:p>
                  </a:txBody>
                  <a:tcPr marT="45677" marB="45677"/>
                </a:tc>
                <a:extLst>
                  <a:ext uri="{0D108BD9-81ED-4DB2-BD59-A6C34878D82A}">
                    <a16:rowId xmlns:a16="http://schemas.microsoft.com/office/drawing/2014/main" val="10002"/>
                  </a:ext>
                </a:extLst>
              </a:tr>
              <a:tr h="396145">
                <a:tc>
                  <a:txBody>
                    <a:bodyPr/>
                    <a:lstStyle/>
                    <a:p>
                      <a:r>
                        <a:rPr lang="en-US" sz="1800" dirty="0"/>
                        <a:t>LDA      m</a:t>
                      </a:r>
                    </a:p>
                  </a:txBody>
                  <a:tcPr marT="45677" marB="45677"/>
                </a:tc>
                <a:tc>
                  <a:txBody>
                    <a:bodyPr/>
                    <a:lstStyle/>
                    <a:p>
                      <a:pPr algn="ctr"/>
                      <a:r>
                        <a:rPr lang="en-US" sz="2000" dirty="0"/>
                        <a:t>3|4</a:t>
                      </a:r>
                    </a:p>
                  </a:txBody>
                  <a:tcPr marT="45677" marB="45677"/>
                </a:tc>
                <a:tc>
                  <a:txBody>
                    <a:bodyPr/>
                    <a:lstStyle/>
                    <a:p>
                      <a:pPr algn="ctr"/>
                      <a:r>
                        <a:rPr lang="en-US" sz="1800" dirty="0"/>
                        <a:t>00</a:t>
                      </a:r>
                    </a:p>
                  </a:txBody>
                  <a:tcPr marT="45677" marB="45677"/>
                </a:tc>
                <a:extLst>
                  <a:ext uri="{0D108BD9-81ED-4DB2-BD59-A6C34878D82A}">
                    <a16:rowId xmlns:a16="http://schemas.microsoft.com/office/drawing/2014/main" val="10003"/>
                  </a:ext>
                </a:extLst>
              </a:tr>
            </a:tbl>
          </a:graphicData>
        </a:graphic>
      </p:graphicFrame>
      <p:sp>
        <p:nvSpPr>
          <p:cNvPr id="19482" name="Rectangle 4"/>
          <p:cNvSpPr/>
          <p:nvPr/>
        </p:nvSpPr>
        <p:spPr>
          <a:xfrm>
            <a:off x="381000" y="5105403"/>
            <a:ext cx="8458200" cy="1384995"/>
          </a:xfrm>
          <a:prstGeom prst="rect">
            <a:avLst/>
          </a:prstGeom>
          <a:noFill/>
          <a:ln w="9525">
            <a:noFill/>
          </a:ln>
        </p:spPr>
        <p:txBody>
          <a:bodyPr>
            <a:spAutoFit/>
          </a:bodyPr>
          <a:lstStyle/>
          <a:p>
            <a:r>
              <a:rPr lang="en-US" altLang="en-US" sz="2800" dirty="0">
                <a:solidFill>
                  <a:srgbClr val="FF0000"/>
                </a:solidFill>
                <a:latin typeface="Tahoma" panose="020B0604030504040204" pitchFamily="34" charset="0"/>
              </a:rPr>
              <a:t>Implementation</a:t>
            </a:r>
          </a:p>
          <a:p>
            <a:pPr marL="800100" lvl="1" indent="-342900">
              <a:buFont typeface="Arial" panose="020B0604020202020204" pitchFamily="34" charset="0"/>
              <a:buChar char="•"/>
            </a:pPr>
            <a:r>
              <a:rPr lang="en-US" altLang="en-US" dirty="0">
                <a:latin typeface="Tahoma" panose="020B0604030504040204" pitchFamily="34" charset="0"/>
              </a:rPr>
              <a:t>It is a static table</a:t>
            </a:r>
            <a:endParaRPr lang="en-US" altLang="en-US" sz="1200" dirty="0">
              <a:latin typeface="Tahoma" panose="020B0604030504040204" pitchFamily="34" charset="0"/>
            </a:endParaRPr>
          </a:p>
          <a:p>
            <a:pPr marL="800100" lvl="1" indent="-342900">
              <a:buFont typeface="Arial" panose="020B0604020202020204" pitchFamily="34" charset="0"/>
              <a:buChar char="•"/>
            </a:pPr>
            <a:r>
              <a:rPr lang="en-US" altLang="en-US" dirty="0">
                <a:latin typeface="Tahoma" panose="020B0604030504040204" pitchFamily="34" charset="0"/>
              </a:rPr>
              <a:t>Array or hash table</a:t>
            </a:r>
            <a:endParaRPr lang="en-US" altLang="en-US" sz="1200" dirty="0">
              <a:latin typeface="Tahoma" panose="020B0604030504040204" pitchFamily="34" charset="0"/>
            </a:endParaRPr>
          </a:p>
          <a:p>
            <a:pPr marL="1257300" lvl="2" indent="-342900">
              <a:buFont typeface="Arial" panose="020B0604020202020204" pitchFamily="34" charset="0"/>
              <a:buChar char="•"/>
            </a:pPr>
            <a:r>
              <a:rPr lang="en-US" altLang="en-US" dirty="0">
                <a:latin typeface="Tahoma" panose="020B0604030504040204" pitchFamily="34" charset="0"/>
              </a:rPr>
              <a:t>Usually use a hash table </a:t>
            </a:r>
            <a:r>
              <a:rPr lang="en-US" altLang="en-US" sz="2000" dirty="0">
                <a:latin typeface="Tahoma" panose="020B0604030504040204" pitchFamily="34" charset="0"/>
              </a:rPr>
              <a:t>(mnemonic opcode as key)</a:t>
            </a:r>
            <a:endParaRPr lang="en-US" altLang="en-US" sz="1100" dirty="0">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vert="horz" wrap="square" lIns="91440" tIns="45720" rIns="91440" bIns="45720" rtlCol="0" anchor="b">
            <a:normAutofit/>
          </a:bodyPr>
          <a:lstStyle/>
          <a:p>
            <a:r>
              <a:rPr lang="en-US" altLang="en-US" dirty="0"/>
              <a:t>LOCCTR</a:t>
            </a:r>
          </a:p>
        </p:txBody>
      </p:sp>
      <p:sp>
        <p:nvSpPr>
          <p:cNvPr id="20483" name="Content Placeholder 2" descr="Rectangle: Click to edit Master text styles&#10;Second level&#10;Third level&#10;Fourth level&#10;Fifth level"/>
          <p:cNvSpPr>
            <a:spLocks noGrp="1"/>
          </p:cNvSpPr>
          <p:nvPr>
            <p:ph idx="1"/>
          </p:nvPr>
        </p:nvSpPr>
        <p:spPr>
          <a:xfrm>
            <a:off x="304800" y="1447800"/>
            <a:ext cx="8686800" cy="4419600"/>
          </a:xfrm>
        </p:spPr>
        <p:txBody>
          <a:bodyPr vert="horz" wrap="square" lIns="91440" tIns="45720" rIns="91440" bIns="45720" rtlCol="0" anchor="t">
            <a:normAutofit fontScale="92500"/>
          </a:bodyPr>
          <a:lstStyle/>
          <a:p>
            <a:pPr marL="0" indent="0" defTabSz="914400">
              <a:buNone/>
              <a:tabLst>
                <a:tab pos="514350" algn="l"/>
              </a:tabLst>
            </a:pPr>
            <a:r>
              <a:rPr lang="en-US" altLang="en-US" dirty="0"/>
              <a:t>■	Initialize to be the beginning address specified in the “START” statement</a:t>
            </a:r>
          </a:p>
          <a:p>
            <a:pPr marL="0" indent="0" defTabSz="914400">
              <a:buNone/>
              <a:tabLst>
                <a:tab pos="514350" algn="l"/>
              </a:tabLst>
            </a:pPr>
            <a:endParaRPr lang="en-US" altLang="en-US" dirty="0"/>
          </a:p>
          <a:p>
            <a:pPr marL="0" indent="0" defTabSz="914400">
              <a:buNone/>
              <a:tabLst>
                <a:tab pos="514350" algn="l"/>
              </a:tabLst>
            </a:pPr>
            <a:r>
              <a:rPr lang="en-US" altLang="en-US" dirty="0"/>
              <a:t>■	LOCCTR </a:t>
            </a:r>
            <a:r>
              <a:rPr lang="en-US" altLang="en-US" dirty="0">
                <a:latin typeface="Symbol" panose="05050102010706020507" pitchFamily="18" charset="2"/>
              </a:rPr>
              <a:t>¬</a:t>
            </a:r>
            <a:r>
              <a:rPr lang="en-US" altLang="en-US" dirty="0"/>
              <a:t> LOCCTR + </a:t>
            </a:r>
            <a:r>
              <a:rPr lang="en-US" altLang="en-US" sz="3000" dirty="0"/>
              <a:t>(instruction length)</a:t>
            </a:r>
          </a:p>
          <a:p>
            <a:pPr marL="0" indent="0" defTabSz="914400">
              <a:buNone/>
              <a:tabLst>
                <a:tab pos="514350" algn="l"/>
              </a:tabLst>
            </a:pPr>
            <a:endParaRPr lang="en-US" altLang="en-US" dirty="0"/>
          </a:p>
          <a:p>
            <a:pPr marL="0" indent="0" defTabSz="914400">
              <a:buNone/>
              <a:tabLst>
                <a:tab pos="514350" algn="l"/>
              </a:tabLst>
            </a:pPr>
            <a:r>
              <a:rPr lang="en-US" altLang="en-US" dirty="0"/>
              <a:t>■	The current value of LOCCTR gives the address to the label encountered</a:t>
            </a:r>
          </a:p>
          <a:p>
            <a:pPr marL="0" indent="0" defTabSz="914400">
              <a:tabLst>
                <a:tab pos="514350" algn="l"/>
              </a:tabLst>
            </a:pPr>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vert="horz" wrap="square" lIns="91440" tIns="45720" rIns="91440" bIns="45720" rtlCol="0" anchor="b">
            <a:normAutofit/>
          </a:bodyPr>
          <a:lstStyle/>
          <a:p>
            <a:r>
              <a:rPr lang="en-US" altLang="en-US" dirty="0"/>
              <a:t>SYMTAB</a:t>
            </a:r>
          </a:p>
        </p:txBody>
      </p:sp>
      <p:sp>
        <p:nvSpPr>
          <p:cNvPr id="21507" name="Content Placeholder 2" descr="Rectangle: Click to edit Master text styles&#10;Second level&#10;Third level&#10;Fourth level&#10;Fifth level"/>
          <p:cNvSpPr>
            <a:spLocks noGrp="1"/>
          </p:cNvSpPr>
          <p:nvPr>
            <p:ph idx="1"/>
          </p:nvPr>
        </p:nvSpPr>
        <p:spPr>
          <a:xfrm>
            <a:off x="647253" y="1219200"/>
            <a:ext cx="7772400" cy="4419600"/>
          </a:xfrm>
        </p:spPr>
        <p:txBody>
          <a:bodyPr vert="horz" wrap="square" lIns="91440" tIns="45720" rIns="91440" bIns="45720" rtlCol="0" anchor="t">
            <a:normAutofit/>
          </a:bodyPr>
          <a:lstStyle/>
          <a:p>
            <a:pPr defTabSz="914400">
              <a:buFont typeface="Wingdings" panose="05000000000000000000" pitchFamily="2" charset="2"/>
              <a:buChar char="Ø"/>
              <a:tabLst>
                <a:tab pos="514350" algn="l"/>
              </a:tabLst>
            </a:pPr>
            <a:r>
              <a:rPr lang="en-US" altLang="en-US" sz="3200" dirty="0"/>
              <a:t>Label name </a:t>
            </a:r>
            <a:r>
              <a:rPr lang="en-US" altLang="en-US" sz="3200" dirty="0">
                <a:latin typeface="Symbol" panose="05050102010706020507" pitchFamily="18" charset="2"/>
              </a:rPr>
              <a:t>Û</a:t>
            </a:r>
            <a:r>
              <a:rPr lang="en-US" altLang="en-US" sz="3200" dirty="0"/>
              <a:t> label address, type, length, flag</a:t>
            </a:r>
          </a:p>
          <a:p>
            <a:pPr lvl="1" defTabSz="914400">
              <a:buFont typeface="Wingdings" panose="05000000000000000000" pitchFamily="2" charset="2"/>
              <a:buChar char="Ø"/>
              <a:tabLst>
                <a:tab pos="514350" algn="l"/>
              </a:tabLst>
            </a:pPr>
            <a:r>
              <a:rPr lang="en-US" altLang="en-US" sz="2800" dirty="0"/>
              <a:t>To indicate error conditions (Ex: multiple define)</a:t>
            </a:r>
          </a:p>
          <a:p>
            <a:pPr defTabSz="914400">
              <a:buFont typeface="Wingdings" panose="05000000000000000000" pitchFamily="2" charset="2"/>
              <a:buChar char="Ø"/>
              <a:tabLst>
                <a:tab pos="514350" algn="l"/>
              </a:tabLst>
            </a:pPr>
            <a:r>
              <a:rPr lang="en-US" altLang="en-US" sz="3200" dirty="0"/>
              <a:t>It is a dynamic table</a:t>
            </a:r>
          </a:p>
          <a:p>
            <a:pPr lvl="1" defTabSz="914400">
              <a:buFont typeface="Wingdings" panose="05000000000000000000" pitchFamily="2" charset="2"/>
              <a:buChar char="Ø"/>
              <a:tabLst>
                <a:tab pos="514350" algn="l"/>
              </a:tabLst>
            </a:pPr>
            <a:r>
              <a:rPr lang="en-US" altLang="en-US" sz="2800" dirty="0"/>
              <a:t>Insert, delete and search</a:t>
            </a:r>
          </a:p>
          <a:p>
            <a:pPr lvl="1" defTabSz="914400">
              <a:buFont typeface="Wingdings" panose="05000000000000000000" pitchFamily="2" charset="2"/>
              <a:buChar char="Ø"/>
              <a:tabLst>
                <a:tab pos="514350" algn="l"/>
              </a:tabLst>
            </a:pPr>
            <a:r>
              <a:rPr lang="en-US" altLang="en-US" sz="2800" dirty="0"/>
              <a:t>Usually use a hash table</a:t>
            </a:r>
          </a:p>
          <a:p>
            <a:pPr lvl="1" defTabSz="914400">
              <a:buFont typeface="Wingdings" panose="05000000000000000000" pitchFamily="2" charset="2"/>
              <a:buChar char="Ø"/>
              <a:tabLst>
                <a:tab pos="514350" algn="l"/>
              </a:tabLst>
            </a:pPr>
            <a:r>
              <a:rPr lang="en-US" altLang="en-US" sz="2800" dirty="0"/>
              <a:t>The	hash	function should	perform	non-random key	</a:t>
            </a:r>
          </a:p>
          <a:p>
            <a:pPr lvl="2" defTabSz="914400">
              <a:buFont typeface="Wingdings" panose="05000000000000000000" pitchFamily="2" charset="2"/>
              <a:buChar char="Ø"/>
              <a:tabLst>
                <a:tab pos="514350" algn="l"/>
              </a:tabLst>
            </a:pPr>
            <a:r>
              <a:rPr lang="en-US" altLang="en-US" sz="2400" dirty="0"/>
              <a:t>(Ex:	LOOP1, LOOP2, X,Y, Z)	</a:t>
            </a:r>
          </a:p>
          <a:p>
            <a:pPr defTabSz="914400">
              <a:buNone/>
              <a:tabLst>
                <a:tab pos="514350" algn="l"/>
              </a:tabLst>
            </a:pPr>
            <a:endParaRPr lang="en-US" altLang="en-US"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TW"/>
              <a:t>Introduction</a:t>
            </a:r>
          </a:p>
        </p:txBody>
      </p:sp>
      <p:sp>
        <p:nvSpPr>
          <p:cNvPr id="5123" name="Rectangle 3" descr="Rectangle: Click to edit Master text styles&#10;Second level&#10;Third level&#10;Fourth level&#10;Fifth level"/>
          <p:cNvSpPr>
            <a:spLocks noGrp="1" noChangeArrowheads="1"/>
          </p:cNvSpPr>
          <p:nvPr>
            <p:ph type="body" idx="1"/>
          </p:nvPr>
        </p:nvSpPr>
        <p:spPr>
          <a:xfrm>
            <a:off x="647253" y="1524000"/>
            <a:ext cx="7849494" cy="4795520"/>
          </a:xfrm>
        </p:spPr>
        <p:txBody>
          <a:bodyPr>
            <a:normAutofit/>
          </a:bodyPr>
          <a:lstStyle/>
          <a:p>
            <a:pPr eaLnBrk="1" hangingPunct="1">
              <a:lnSpc>
                <a:spcPct val="90000"/>
              </a:lnSpc>
            </a:pPr>
            <a:r>
              <a:rPr lang="en-US" altLang="zh-TW" sz="3200" dirty="0"/>
              <a:t>Hardware: </a:t>
            </a:r>
          </a:p>
          <a:p>
            <a:pPr lvl="1" eaLnBrk="1" hangingPunct="1">
              <a:lnSpc>
                <a:spcPct val="90000"/>
              </a:lnSpc>
            </a:pPr>
            <a:r>
              <a:rPr lang="en-US" altLang="zh-TW" sz="2800" dirty="0"/>
              <a:t>The physical components which makeup the computer system.</a:t>
            </a:r>
          </a:p>
          <a:p>
            <a:pPr eaLnBrk="1" hangingPunct="1">
              <a:lnSpc>
                <a:spcPct val="90000"/>
              </a:lnSpc>
            </a:pPr>
            <a:r>
              <a:rPr lang="en-US" altLang="zh-TW" sz="3200" dirty="0"/>
              <a:t>Software: </a:t>
            </a:r>
          </a:p>
          <a:p>
            <a:pPr lvl="1" eaLnBrk="1" hangingPunct="1">
              <a:lnSpc>
                <a:spcPct val="90000"/>
              </a:lnSpc>
            </a:pPr>
            <a:r>
              <a:rPr lang="en-US" altLang="zh-TW" sz="2800" dirty="0"/>
              <a:t>The set of programs that tells the computer to perform various jobs</a:t>
            </a:r>
          </a:p>
          <a:p>
            <a:pPr lvl="1" eaLnBrk="1" hangingPunct="1">
              <a:lnSpc>
                <a:spcPct val="90000"/>
              </a:lnSpc>
            </a:pPr>
            <a:r>
              <a:rPr lang="en-US" altLang="zh-TW" sz="2800" dirty="0"/>
              <a:t>A program is a set of instructions given to the computer to perform some specific task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descr="Rectangle: Click to edit Master text styles&#10;Second level&#10;Third level&#10;Fourth level&#10;Fifth level"/>
          <p:cNvSpPr>
            <a:spLocks noGrp="1"/>
          </p:cNvSpPr>
          <p:nvPr>
            <p:ph idx="1"/>
          </p:nvPr>
        </p:nvSpPr>
        <p:spPr>
          <a:xfrm>
            <a:off x="463550" y="1447800"/>
            <a:ext cx="8001000" cy="5181600"/>
          </a:xfrm>
        </p:spPr>
        <p:txBody>
          <a:bodyPr vert="horz" wrap="square" lIns="91440" tIns="45720" rIns="91440" bIns="45720" rtlCol="0" anchor="t">
            <a:normAutofit fontScale="92500" lnSpcReduction="20000"/>
          </a:bodyPr>
          <a:lstStyle/>
          <a:p>
            <a:pPr lvl="1"/>
            <a:r>
              <a:rPr lang="en-US" altLang="en-US" dirty="0">
                <a:solidFill>
                  <a:srgbClr val="FF0000"/>
                </a:solidFill>
              </a:rPr>
              <a:t>Two Pass Assembler</a:t>
            </a:r>
            <a:r>
              <a:rPr lang="en-US" altLang="en-US" dirty="0"/>
              <a:t>: The assembler that makes two passes [scans the program twice]</a:t>
            </a:r>
          </a:p>
          <a:p>
            <a:pPr lvl="2"/>
            <a:r>
              <a:rPr lang="en-US" altLang="en-US" sz="2400" dirty="0">
                <a:solidFill>
                  <a:srgbClr val="000000"/>
                </a:solidFill>
              </a:rPr>
              <a:t>1</a:t>
            </a:r>
            <a:r>
              <a:rPr lang="en-US" altLang="en-US" sz="2400" baseline="30000" dirty="0">
                <a:solidFill>
                  <a:srgbClr val="000000"/>
                </a:solidFill>
              </a:rPr>
              <a:t>st</a:t>
            </a:r>
            <a:r>
              <a:rPr lang="en-US" altLang="en-US" sz="2400" dirty="0">
                <a:solidFill>
                  <a:srgbClr val="000000"/>
                </a:solidFill>
              </a:rPr>
              <a:t> pass: </a:t>
            </a:r>
            <a:r>
              <a:rPr lang="en-US" altLang="en-US" sz="2400" dirty="0"/>
              <a:t>scans the source program to find the address of each label and also assigns the address to each instruction</a:t>
            </a:r>
          </a:p>
          <a:p>
            <a:pPr lvl="2"/>
            <a:r>
              <a:rPr lang="en-US" altLang="en-US" sz="2400" dirty="0">
                <a:solidFill>
                  <a:srgbClr val="000000"/>
                </a:solidFill>
              </a:rPr>
              <a:t>2</a:t>
            </a:r>
            <a:r>
              <a:rPr lang="en-US" altLang="en-US" sz="2400" baseline="30000" dirty="0">
                <a:solidFill>
                  <a:srgbClr val="000000"/>
                </a:solidFill>
              </a:rPr>
              <a:t>nd</a:t>
            </a:r>
            <a:r>
              <a:rPr lang="en-US" altLang="en-US" sz="2400" dirty="0">
                <a:solidFill>
                  <a:srgbClr val="000000"/>
                </a:solidFill>
              </a:rPr>
              <a:t> pass: </a:t>
            </a:r>
            <a:r>
              <a:rPr lang="en-US" altLang="en-US" sz="2400" dirty="0"/>
              <a:t>scans the source program and obtains the machine code for each instruction and generates object program</a:t>
            </a:r>
          </a:p>
          <a:p>
            <a:pPr lvl="2"/>
            <a:endParaRPr lang="en-US" altLang="en-US" sz="2400" dirty="0"/>
          </a:p>
          <a:p>
            <a:pPr lvl="1" algn="just"/>
            <a:r>
              <a:rPr lang="en-US" altLang="en-US" dirty="0">
                <a:solidFill>
                  <a:srgbClr val="FF0000"/>
                </a:solidFill>
              </a:rPr>
              <a:t>Single Pass assembler: </a:t>
            </a:r>
            <a:r>
              <a:rPr lang="en-US" altLang="en-US" dirty="0"/>
              <a:t>The assembler that makes only one pass. Also called as one pass assembler.</a:t>
            </a:r>
          </a:p>
          <a:p>
            <a:pPr lvl="2" algn="just"/>
            <a:r>
              <a:rPr lang="en-US" altLang="en-US" sz="2400" dirty="0"/>
              <a:t>Load and go assembler</a:t>
            </a:r>
          </a:p>
          <a:p>
            <a:pPr lvl="2" algn="just"/>
            <a:endParaRPr lang="en-US" altLang="en-US" sz="2400" dirty="0"/>
          </a:p>
          <a:p>
            <a:pPr lvl="1"/>
            <a:r>
              <a:rPr lang="en-US" altLang="en-US" dirty="0">
                <a:solidFill>
                  <a:srgbClr val="FF0000"/>
                </a:solidFill>
              </a:rPr>
              <a:t>Multi pass assembler: </a:t>
            </a:r>
            <a:r>
              <a:rPr lang="en-US" altLang="en-US" dirty="0"/>
              <a:t>The assembler that makes more than two passes </a:t>
            </a:r>
          </a:p>
          <a:p>
            <a:pPr marL="1314450" lvl="3" indent="0">
              <a:buNone/>
            </a:pPr>
            <a:r>
              <a:rPr lang="en-US" altLang="en-US" sz="1800" dirty="0">
                <a:solidFill>
                  <a:srgbClr val="000000"/>
                </a:solidFill>
              </a:rPr>
              <a:t> </a:t>
            </a:r>
          </a:p>
          <a:p>
            <a:pPr lvl="1"/>
            <a:endParaRPr lang="en-US" altLang="en-US" dirty="0"/>
          </a:p>
          <a:p>
            <a:pPr lvl="1"/>
            <a:endParaRPr lang="en-US" altLang="en-US" dirty="0"/>
          </a:p>
          <a:p>
            <a:endParaRPr lang="en-US" altLang="en-US" sz="2400" dirty="0"/>
          </a:p>
          <a:p>
            <a:pPr eaLnBrk="1" hangingPunct="1">
              <a:lnSpc>
                <a:spcPct val="90000"/>
              </a:lnSpc>
            </a:pPr>
            <a:endParaRPr lang="en-US" altLang="zh-TW" sz="2400" dirty="0"/>
          </a:p>
        </p:txBody>
      </p:sp>
      <p:sp>
        <p:nvSpPr>
          <p:cNvPr id="6" name="Rectangle 2"/>
          <p:cNvSpPr txBox="1">
            <a:spLocks noChangeArrowheads="1"/>
          </p:cNvSpPr>
          <p:nvPr/>
        </p:nvSpPr>
        <p:spPr bwMode="auto">
          <a:xfrm>
            <a:off x="457200" y="515941"/>
            <a:ext cx="8610600"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5pPr>
            <a:lvl6pPr marL="4572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6pPr>
            <a:lvl7pPr marL="9144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7pPr>
            <a:lvl8pPr marL="13716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8pPr>
            <a:lvl9pPr marL="18288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9pPr>
          </a:lstStyle>
          <a:p>
            <a:pPr>
              <a:defRPr/>
            </a:pPr>
            <a:r>
              <a:rPr lang="en-US" sz="3600" kern="0" dirty="0"/>
              <a:t>Types of Assembler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descr="Rectangle: Click to edit Master text styles&#10;Second level&#10;Third level&#10;Fourth level&#10;Fifth level"/>
          <p:cNvSpPr>
            <a:spLocks noGrp="1"/>
          </p:cNvSpPr>
          <p:nvPr>
            <p:ph idx="1"/>
          </p:nvPr>
        </p:nvSpPr>
        <p:spPr>
          <a:xfrm>
            <a:off x="533400" y="1371600"/>
            <a:ext cx="8001000" cy="5181600"/>
          </a:xfrm>
        </p:spPr>
        <p:txBody>
          <a:bodyPr vert="horz" wrap="square" lIns="91440" tIns="45720" rIns="91440" bIns="45720" rtlCol="0" anchor="t">
            <a:normAutofit lnSpcReduction="10000"/>
          </a:bodyPr>
          <a:lstStyle/>
          <a:p>
            <a:r>
              <a:rPr lang="en-US" altLang="en-US" sz="2800" b="1" dirty="0"/>
              <a:t>Pass 1 (define symbols)</a:t>
            </a:r>
          </a:p>
          <a:p>
            <a:pPr lvl="1" algn="just"/>
            <a:r>
              <a:rPr lang="en-US" altLang="en-US" sz="2400" dirty="0"/>
              <a:t>Assign addresses to all statements in the program</a:t>
            </a:r>
            <a:endParaRPr lang="en-US" altLang="en-US" sz="1200" dirty="0"/>
          </a:p>
          <a:p>
            <a:pPr lvl="1" algn="just"/>
            <a:r>
              <a:rPr lang="en-US" altLang="en-US" sz="2400" dirty="0"/>
              <a:t>Save the addresses assigned to all labels for use in Pass 2</a:t>
            </a:r>
            <a:endParaRPr lang="en-US" altLang="en-US" sz="1200" dirty="0"/>
          </a:p>
          <a:p>
            <a:pPr lvl="1" algn="just"/>
            <a:r>
              <a:rPr lang="en-US" altLang="en-US" sz="2400" dirty="0"/>
              <a:t>Perform assembler directives, including those for address assignment, such as BYTE and RESW</a:t>
            </a:r>
            <a:endParaRPr lang="en-US" altLang="en-US" sz="1200" dirty="0"/>
          </a:p>
          <a:p>
            <a:r>
              <a:rPr lang="en-US" altLang="en-US" sz="2800" b="1" dirty="0"/>
              <a:t>Pass 2 (assemble instructions and generate object program)</a:t>
            </a:r>
          </a:p>
          <a:p>
            <a:pPr lvl="1" algn="just"/>
            <a:r>
              <a:rPr lang="en-US" altLang="en-US" sz="2400" dirty="0"/>
              <a:t>Assemble instructions (generate opcode and look up addresses)</a:t>
            </a:r>
            <a:endParaRPr lang="en-US" altLang="en-US" sz="1200" dirty="0"/>
          </a:p>
          <a:p>
            <a:pPr lvl="1" algn="just"/>
            <a:r>
              <a:rPr lang="en-US" altLang="en-US" sz="2400" dirty="0"/>
              <a:t>Generate data values defined by BYTE, WORD</a:t>
            </a:r>
            <a:endParaRPr lang="en-US" altLang="en-US" sz="1200" dirty="0"/>
          </a:p>
          <a:p>
            <a:pPr lvl="1" algn="just"/>
            <a:r>
              <a:rPr lang="en-US" altLang="en-US" sz="2400" dirty="0"/>
              <a:t>Perform processing of assembler directives not done during Pass 1</a:t>
            </a:r>
            <a:endParaRPr lang="en-US" altLang="en-US" sz="1200" dirty="0"/>
          </a:p>
          <a:p>
            <a:pPr lvl="1" algn="just"/>
            <a:r>
              <a:rPr lang="en-US" altLang="en-US" sz="2400" dirty="0"/>
              <a:t>Write the object program and the assembly listing</a:t>
            </a:r>
            <a:endParaRPr lang="en-US" altLang="en-US" sz="1200" dirty="0"/>
          </a:p>
          <a:p>
            <a:endParaRPr lang="en-US" altLang="en-US" sz="2000" dirty="0"/>
          </a:p>
          <a:p>
            <a:pPr lvl="1"/>
            <a:endParaRPr lang="en-US" altLang="en-US" sz="2000" dirty="0"/>
          </a:p>
          <a:p>
            <a:endParaRPr lang="en-US" altLang="en-US" sz="1600" dirty="0"/>
          </a:p>
          <a:p>
            <a:pPr eaLnBrk="1" hangingPunct="1">
              <a:lnSpc>
                <a:spcPct val="90000"/>
              </a:lnSpc>
            </a:pPr>
            <a:endParaRPr lang="en-US" altLang="zh-TW" sz="1600" dirty="0"/>
          </a:p>
        </p:txBody>
      </p:sp>
      <p:sp>
        <p:nvSpPr>
          <p:cNvPr id="6" name="Rectangle 2"/>
          <p:cNvSpPr txBox="1">
            <a:spLocks noChangeArrowheads="1"/>
          </p:cNvSpPr>
          <p:nvPr/>
        </p:nvSpPr>
        <p:spPr bwMode="auto">
          <a:xfrm>
            <a:off x="457200" y="515941"/>
            <a:ext cx="8610600"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5pPr>
            <a:lvl6pPr marL="4572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6pPr>
            <a:lvl7pPr marL="9144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7pPr>
            <a:lvl8pPr marL="13716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8pPr>
            <a:lvl9pPr marL="18288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9pPr>
          </a:lstStyle>
          <a:p>
            <a:pPr>
              <a:defRPr/>
            </a:pPr>
            <a:r>
              <a:rPr lang="en-US" sz="3600" kern="0" dirty="0"/>
              <a:t>The two passes of an assembler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descr="Rectangle: Click to edit Master text styles&#10;Second level&#10;Third level&#10;Fourth level&#10;Fifth level"/>
          <p:cNvSpPr>
            <a:spLocks noGrp="1"/>
          </p:cNvSpPr>
          <p:nvPr>
            <p:ph idx="1"/>
          </p:nvPr>
        </p:nvSpPr>
        <p:spPr>
          <a:xfrm>
            <a:off x="533400" y="1371600"/>
            <a:ext cx="8001000" cy="5181600"/>
          </a:xfrm>
        </p:spPr>
        <p:txBody>
          <a:bodyPr vert="horz" wrap="square" lIns="91440" tIns="45720" rIns="91440" bIns="45720" rtlCol="0" anchor="t">
            <a:normAutofit/>
          </a:bodyPr>
          <a:lstStyle/>
          <a:p>
            <a:pPr marL="1314450" lvl="3" indent="0">
              <a:buNone/>
            </a:pPr>
            <a:r>
              <a:rPr lang="en-US" altLang="en-US" sz="1100" dirty="0">
                <a:solidFill>
                  <a:srgbClr val="000000"/>
                </a:solidFill>
              </a:rPr>
              <a:t> </a:t>
            </a:r>
          </a:p>
          <a:p>
            <a:pPr lvl="1"/>
            <a:endParaRPr lang="en-US" altLang="en-US" sz="1800" dirty="0"/>
          </a:p>
          <a:p>
            <a:pPr lvl="1"/>
            <a:endParaRPr lang="en-US" altLang="en-US" sz="1800" dirty="0"/>
          </a:p>
          <a:p>
            <a:endParaRPr lang="en-US" altLang="en-US" sz="1400" dirty="0"/>
          </a:p>
          <a:p>
            <a:pPr eaLnBrk="1" hangingPunct="1">
              <a:lnSpc>
                <a:spcPct val="90000"/>
              </a:lnSpc>
            </a:pPr>
            <a:endParaRPr lang="en-US" altLang="zh-TW" sz="1400" dirty="0"/>
          </a:p>
        </p:txBody>
      </p:sp>
      <p:sp>
        <p:nvSpPr>
          <p:cNvPr id="6" name="Rectangle 2"/>
          <p:cNvSpPr txBox="1">
            <a:spLocks noChangeArrowheads="1"/>
          </p:cNvSpPr>
          <p:nvPr/>
        </p:nvSpPr>
        <p:spPr bwMode="auto">
          <a:xfrm>
            <a:off x="457200" y="515941"/>
            <a:ext cx="8610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5pPr>
            <a:lvl6pPr marL="4572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6pPr>
            <a:lvl7pPr marL="9144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7pPr>
            <a:lvl8pPr marL="13716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8pPr>
            <a:lvl9pPr marL="18288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9pPr>
          </a:lstStyle>
          <a:p>
            <a:pPr>
              <a:defRPr/>
            </a:pPr>
            <a:r>
              <a:rPr lang="en-US" sz="3600" kern="0" dirty="0"/>
              <a:t>Assembler ALGORITHM: PASS-1</a:t>
            </a:r>
          </a:p>
        </p:txBody>
      </p:sp>
      <p:pic>
        <p:nvPicPr>
          <p:cNvPr id="24580" name="Picture 2"/>
          <p:cNvPicPr>
            <a:picLocks noChangeAspect="1"/>
          </p:cNvPicPr>
          <p:nvPr/>
        </p:nvPicPr>
        <p:blipFill>
          <a:blip r:embed="rId3"/>
          <a:stretch>
            <a:fillRect/>
          </a:stretch>
        </p:blipFill>
        <p:spPr>
          <a:xfrm>
            <a:off x="914400" y="1371600"/>
            <a:ext cx="6705600" cy="52578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descr="Rectangle: Click to edit Master text styles&#10;Second level&#10;Third level&#10;Fourth level&#10;Fifth level"/>
          <p:cNvSpPr>
            <a:spLocks noGrp="1"/>
          </p:cNvSpPr>
          <p:nvPr>
            <p:ph idx="1"/>
          </p:nvPr>
        </p:nvSpPr>
        <p:spPr>
          <a:xfrm>
            <a:off x="609600" y="838200"/>
            <a:ext cx="8001000" cy="5638800"/>
          </a:xfrm>
        </p:spPr>
        <p:txBody>
          <a:bodyPr vert="horz" wrap="square" lIns="91440" tIns="45720" rIns="91440" bIns="45720" rtlCol="0" anchor="t">
            <a:normAutofit lnSpcReduction="10000"/>
          </a:bodyPr>
          <a:lstStyle/>
          <a:p>
            <a:pPr marL="570230" lvl="3" indent="-342900" algn="just">
              <a:buFont typeface="Wingdings" panose="05000000000000000000" pitchFamily="2" charset="2"/>
              <a:buAutoNum type="arabicPeriod"/>
            </a:pPr>
            <a:r>
              <a:rPr lang="en-US" altLang="en-US" sz="1800" dirty="0"/>
              <a:t>The algorithm scans the first statement </a:t>
            </a:r>
            <a:r>
              <a:rPr lang="en-US" altLang="en-US" sz="1800" dirty="0">
                <a:solidFill>
                  <a:srgbClr val="FF0000"/>
                </a:solidFill>
              </a:rPr>
              <a:t>START</a:t>
            </a:r>
            <a:r>
              <a:rPr lang="en-US" altLang="en-US" sz="1800" dirty="0"/>
              <a:t> and saves the operand field (the address) as the starting address of the program. Initializes the LOCCTR value to this address. This line is written to the intermediate line.</a:t>
            </a:r>
          </a:p>
          <a:p>
            <a:pPr marL="570230" lvl="3" indent="-342900" algn="just">
              <a:buFont typeface="Wingdings" panose="05000000000000000000" pitchFamily="2" charset="2"/>
              <a:buAutoNum type="arabicPeriod"/>
            </a:pPr>
            <a:r>
              <a:rPr lang="en-US" altLang="en-US" sz="1800" dirty="0"/>
              <a:t>If no operand is mentioned the LOCCTR is initialized to zero. If a label is encountered, the symbol has to be entered in the symbol table along with its  associated address value.</a:t>
            </a:r>
          </a:p>
          <a:p>
            <a:pPr marL="570230" lvl="3" indent="-342900" algn="just">
              <a:buFont typeface="Wingdings" panose="05000000000000000000" pitchFamily="2" charset="2"/>
              <a:buAutoNum type="arabicPeriod"/>
            </a:pPr>
            <a:r>
              <a:rPr lang="en-US" altLang="en-US" sz="1800" dirty="0"/>
              <a:t>If the symbol already exists that indicates an entry of the same symbol already exists. So an error flag is set indicating a duplication of the symbol.</a:t>
            </a:r>
          </a:p>
          <a:p>
            <a:pPr marL="570230" lvl="3" indent="-342900" algn="just">
              <a:buFont typeface="Wingdings" panose="05000000000000000000" pitchFamily="2" charset="2"/>
              <a:buAutoNum type="arabicPeriod"/>
            </a:pPr>
            <a:r>
              <a:rPr lang="en-US" altLang="en-US" sz="1800" dirty="0"/>
              <a:t>It next checks for the mnemonic code, it searches for this code in the </a:t>
            </a:r>
            <a:r>
              <a:rPr lang="en-US" altLang="en-US" sz="1800" dirty="0">
                <a:solidFill>
                  <a:srgbClr val="FF0000"/>
                </a:solidFill>
              </a:rPr>
              <a:t>OPTAB</a:t>
            </a:r>
            <a:r>
              <a:rPr lang="en-US" altLang="en-US" sz="1800" dirty="0"/>
              <a:t>.  If found  then the length of the instruction is added to the LOCCTR to make it point to the next instruction.</a:t>
            </a:r>
          </a:p>
          <a:p>
            <a:pPr marL="570230" lvl="3" indent="-342900" algn="just">
              <a:buFont typeface="Wingdings" panose="05000000000000000000" pitchFamily="2" charset="2"/>
              <a:buAutoNum type="arabicPeriod"/>
            </a:pPr>
            <a:r>
              <a:rPr lang="en-US" altLang="en-US" sz="1800" dirty="0"/>
              <a:t>If the opcode is the directive </a:t>
            </a:r>
          </a:p>
          <a:p>
            <a:pPr marL="1027430" lvl="4" indent="-342900" algn="just">
              <a:buFont typeface="Wingdings" panose="05000000000000000000" pitchFamily="2" charset="2"/>
              <a:buAutoNum type="arabicPeriod"/>
            </a:pPr>
            <a:r>
              <a:rPr lang="en-US" altLang="en-US" sz="1800" dirty="0"/>
              <a:t>WORD then LOCCTR= LOCCTR+3</a:t>
            </a:r>
          </a:p>
          <a:p>
            <a:pPr marL="1027430" lvl="4" indent="-342900" algn="just">
              <a:buFont typeface="Wingdings" panose="05000000000000000000" pitchFamily="2" charset="2"/>
              <a:buAutoNum type="arabicPeriod"/>
            </a:pPr>
            <a:r>
              <a:rPr lang="en-US" altLang="en-US" sz="1800" dirty="0">
                <a:solidFill>
                  <a:srgbClr val="FF0000"/>
                </a:solidFill>
              </a:rPr>
              <a:t>RESW</a:t>
            </a:r>
            <a:r>
              <a:rPr lang="en-US" altLang="en-US" sz="1800" dirty="0"/>
              <a:t> it needs to add the number of data word to the LOCCTR. </a:t>
            </a:r>
          </a:p>
          <a:p>
            <a:pPr marL="1027430" lvl="4" indent="-342900" algn="just">
              <a:buFont typeface="Wingdings" panose="05000000000000000000" pitchFamily="2" charset="2"/>
              <a:buAutoNum type="arabicPeriod"/>
            </a:pPr>
            <a:r>
              <a:rPr lang="en-US" altLang="en-US" sz="1800" dirty="0">
                <a:solidFill>
                  <a:srgbClr val="FF0000"/>
                </a:solidFill>
              </a:rPr>
              <a:t>BYTE</a:t>
            </a:r>
            <a:r>
              <a:rPr lang="en-US" altLang="en-US" sz="1800" dirty="0"/>
              <a:t> it adds a value one to the LOCCTR, I</a:t>
            </a:r>
          </a:p>
          <a:p>
            <a:pPr marL="1027430" lvl="4" indent="-342900" algn="just">
              <a:buFont typeface="Wingdings" panose="05000000000000000000" pitchFamily="2" charset="2"/>
              <a:buAutoNum type="arabicPeriod"/>
            </a:pPr>
            <a:r>
              <a:rPr lang="en-US" altLang="en-US" sz="1800" dirty="0">
                <a:solidFill>
                  <a:srgbClr val="FF0000"/>
                </a:solidFill>
              </a:rPr>
              <a:t>RESB</a:t>
            </a:r>
            <a:r>
              <a:rPr lang="en-US" altLang="en-US" sz="1800" dirty="0"/>
              <a:t> it adds number of bytes.</a:t>
            </a:r>
          </a:p>
          <a:p>
            <a:pPr marL="570230" lvl="3" indent="-342900" algn="just">
              <a:buFont typeface="Wingdings" panose="05000000000000000000" pitchFamily="2" charset="2"/>
              <a:buAutoNum type="arabicPeriod"/>
            </a:pPr>
            <a:r>
              <a:rPr lang="en-US" altLang="en-US" sz="1800" dirty="0"/>
              <a:t>If it is </a:t>
            </a:r>
            <a:r>
              <a:rPr lang="en-US" altLang="en-US" sz="1800" dirty="0">
                <a:solidFill>
                  <a:srgbClr val="FF0000"/>
                </a:solidFill>
              </a:rPr>
              <a:t>END</a:t>
            </a:r>
            <a:r>
              <a:rPr lang="en-US" altLang="en-US" sz="1800" dirty="0"/>
              <a:t> directive then it is the end of the program it finds the length of the  program by evaluating current LOCCTR – the starting address mentioned in the operand field of the END directive. Each processed line is written to the intermediate file.</a:t>
            </a:r>
          </a:p>
          <a:p>
            <a:pPr lvl="1"/>
            <a:endParaRPr lang="en-US" altLang="en-US" sz="1800" dirty="0"/>
          </a:p>
          <a:p>
            <a:endParaRPr lang="en-US" altLang="en-US" sz="1800" dirty="0"/>
          </a:p>
        </p:txBody>
      </p:sp>
      <p:sp>
        <p:nvSpPr>
          <p:cNvPr id="6" name="Rectangle 2"/>
          <p:cNvSpPr txBox="1">
            <a:spLocks noChangeArrowheads="1"/>
          </p:cNvSpPr>
          <p:nvPr/>
        </p:nvSpPr>
        <p:spPr bwMode="auto">
          <a:xfrm>
            <a:off x="533400" y="363541"/>
            <a:ext cx="8610600" cy="47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PMingLiU" pitchFamily="18" charset="-120"/>
              </a:defRPr>
            </a:lvl5pPr>
            <a:lvl6pPr marL="4572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6pPr>
            <a:lvl7pPr marL="9144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7pPr>
            <a:lvl8pPr marL="13716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8pPr>
            <a:lvl9pPr marL="1828800" algn="l" rtl="0" fontAlgn="base">
              <a:spcBef>
                <a:spcPct val="0"/>
              </a:spcBef>
              <a:spcAft>
                <a:spcPct val="0"/>
              </a:spcAft>
              <a:defRPr kumimoji="1" sz="4400">
                <a:solidFill>
                  <a:schemeClr val="tx2"/>
                </a:solidFill>
                <a:latin typeface="Tahoma" panose="020B0604030504040204" pitchFamily="34" charset="0"/>
                <a:ea typeface="PMingLiU" pitchFamily="18" charset="-120"/>
              </a:defRPr>
            </a:lvl9pPr>
          </a:lstStyle>
          <a:p>
            <a:pPr>
              <a:defRPr/>
            </a:pPr>
            <a:r>
              <a:rPr lang="en-US" sz="3600" kern="0" dirty="0"/>
              <a:t>Assembler ALGORITHM: PASS-1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057400" y="304800"/>
            <a:ext cx="4267200" cy="685800"/>
          </a:xfrm>
        </p:spPr>
        <p:txBody>
          <a:bodyPr vert="horz" wrap="square" lIns="91440" tIns="45720" rIns="91440" bIns="45720" rtlCol="0" anchor="b">
            <a:normAutofit/>
          </a:bodyPr>
          <a:lstStyle/>
          <a:p>
            <a:r>
              <a:rPr lang="en-US" altLang="en-US" dirty="0"/>
              <a:t>PASS-2</a:t>
            </a:r>
          </a:p>
        </p:txBody>
      </p:sp>
      <p:pic>
        <p:nvPicPr>
          <p:cNvPr id="26627" name="Picture 25"/>
          <p:cNvPicPr>
            <a:picLocks noChangeAspect="1"/>
          </p:cNvPicPr>
          <p:nvPr/>
        </p:nvPicPr>
        <p:blipFill>
          <a:blip r:embed="rId2"/>
          <a:stretch>
            <a:fillRect/>
          </a:stretch>
        </p:blipFill>
        <p:spPr>
          <a:xfrm>
            <a:off x="457200" y="838200"/>
            <a:ext cx="7620000" cy="5849272"/>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vert="horz" wrap="square" lIns="91440" tIns="45720" rIns="91440" bIns="45720" rtlCol="0" anchor="b">
            <a:normAutofit/>
          </a:bodyPr>
          <a:lstStyle/>
          <a:p>
            <a:r>
              <a:rPr lang="en-US" altLang="en-US" dirty="0"/>
              <a:t>Pass-2</a:t>
            </a:r>
          </a:p>
        </p:txBody>
      </p:sp>
      <p:sp>
        <p:nvSpPr>
          <p:cNvPr id="27651" name="Content Placeholder 2" descr="Rectangle: Click to edit Master text styles&#10;Second level&#10;Third level&#10;Fourth level&#10;Fifth level"/>
          <p:cNvSpPr>
            <a:spLocks noGrp="1"/>
          </p:cNvSpPr>
          <p:nvPr>
            <p:ph idx="1"/>
          </p:nvPr>
        </p:nvSpPr>
        <p:spPr>
          <a:xfrm>
            <a:off x="614774" y="1409700"/>
            <a:ext cx="7772400" cy="4495800"/>
          </a:xfrm>
        </p:spPr>
        <p:txBody>
          <a:bodyPr vert="horz" wrap="square" lIns="91440" tIns="45720" rIns="91440" bIns="45720" rtlCol="0" anchor="t">
            <a:normAutofit fontScale="92500" lnSpcReduction="20000"/>
          </a:bodyPr>
          <a:lstStyle/>
          <a:p>
            <a:r>
              <a:rPr lang="en-US" altLang="en-US" sz="2800" dirty="0"/>
              <a:t>The first input line is read from the intermediate file</a:t>
            </a:r>
          </a:p>
          <a:p>
            <a:r>
              <a:rPr lang="en-US" altLang="en-US" sz="2800" dirty="0"/>
              <a:t>If the mnemonic is START it is directly written to listing file</a:t>
            </a:r>
          </a:p>
          <a:p>
            <a:r>
              <a:rPr lang="en-US" altLang="en-US" sz="2800" dirty="0"/>
              <a:t>A header record consists of program name, starting address and length of the object code</a:t>
            </a:r>
          </a:p>
          <a:p>
            <a:r>
              <a:rPr lang="en-US" altLang="en-US" sz="2800" dirty="0"/>
              <a:t>First text record is initialized</a:t>
            </a:r>
          </a:p>
          <a:p>
            <a:r>
              <a:rPr lang="en-US" altLang="en-US" sz="2800" dirty="0"/>
              <a:t>OPTAB is searched for mnemonic</a:t>
            </a:r>
          </a:p>
          <a:p>
            <a:r>
              <a:rPr lang="en-US" altLang="en-US" sz="2800" dirty="0"/>
              <a:t>If a symbol is present in the operand field, symbol is searched in the symbol table</a:t>
            </a:r>
          </a:p>
          <a:p>
            <a:r>
              <a:rPr lang="en-US" altLang="en-US" sz="2800" dirty="0"/>
              <a:t>If opcode is BYTE/WORD, then the constant value is converted to its equivalent object code</a:t>
            </a:r>
          </a:p>
          <a:p>
            <a:endParaRPr lang="en-US" altLang="en-US" sz="2800" dirty="0"/>
          </a:p>
          <a:p>
            <a:endParaRPr lang="en-US" alt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vert="horz" wrap="square" lIns="91440" tIns="45720" rIns="91440" bIns="45720" rtlCol="0" anchor="b">
            <a:normAutofit/>
          </a:bodyPr>
          <a:lstStyle/>
          <a:p>
            <a:r>
              <a:rPr lang="en-US" altLang="en-US" dirty="0"/>
              <a:t>Labels:</a:t>
            </a:r>
          </a:p>
        </p:txBody>
      </p:sp>
      <p:sp>
        <p:nvSpPr>
          <p:cNvPr id="28675" name="Content Placeholder 2" descr="Rectangle: Click to edit Master text styles&#10;Second level&#10;Third level&#10;Fourth level&#10;Fifth level"/>
          <p:cNvSpPr>
            <a:spLocks noGrp="1"/>
          </p:cNvSpPr>
          <p:nvPr>
            <p:ph idx="1"/>
          </p:nvPr>
        </p:nvSpPr>
        <p:spPr>
          <a:xfrm>
            <a:off x="838200" y="1360486"/>
            <a:ext cx="7772400" cy="5421314"/>
          </a:xfrm>
        </p:spPr>
        <p:txBody>
          <a:bodyPr vert="horz" wrap="square" lIns="91440" tIns="45720" rIns="91440" bIns="45720" rtlCol="0" anchor="t">
            <a:normAutofit fontScale="92500" lnSpcReduction="10000"/>
          </a:bodyPr>
          <a:lstStyle/>
          <a:p>
            <a:r>
              <a:rPr lang="en-US" altLang="en-US" sz="2400" dirty="0"/>
              <a:t>Object code can be easily generated when the labels are defined before they are used as operands.</a:t>
            </a:r>
          </a:p>
          <a:p>
            <a:r>
              <a:rPr lang="en-US" altLang="en-US" sz="2400" dirty="0"/>
              <a:t>If the labels are defined earlier, the assembler can translate that instruction into equivalent object code</a:t>
            </a:r>
            <a:r>
              <a:rPr lang="en-US" altLang="en-US" sz="2800" dirty="0"/>
              <a:t> </a:t>
            </a:r>
            <a:r>
              <a:rPr lang="en-US" altLang="en-US" sz="2000" dirty="0">
                <a:solidFill>
                  <a:srgbClr val="000000"/>
                </a:solidFill>
              </a:rPr>
              <a:t>[because the address of the operand is already known]</a:t>
            </a:r>
          </a:p>
          <a:p>
            <a:r>
              <a:rPr lang="en-US" altLang="en-US" sz="2000" dirty="0">
                <a:solidFill>
                  <a:srgbClr val="000000"/>
                </a:solidFill>
              </a:rPr>
              <a:t>Example: </a:t>
            </a: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pPr>
              <a:buNone/>
            </a:pPr>
            <a:r>
              <a:rPr lang="en-US" altLang="en-US" sz="1400" dirty="0">
                <a:solidFill>
                  <a:srgbClr val="000000"/>
                </a:solidFill>
              </a:rPr>
              <a:t> Backward reference to label</a:t>
            </a:r>
          </a:p>
        </p:txBody>
      </p:sp>
      <p:graphicFrame>
        <p:nvGraphicFramePr>
          <p:cNvPr id="28676" name="Table 28675"/>
          <p:cNvGraphicFramePr/>
          <p:nvPr>
            <p:extLst>
              <p:ext uri="{D42A27DB-BD31-4B8C-83A1-F6EECF244321}">
                <p14:modId xmlns:p14="http://schemas.microsoft.com/office/powerpoint/2010/main" val="2261698318"/>
              </p:ext>
            </p:extLst>
          </p:nvPr>
        </p:nvGraphicFramePr>
        <p:xfrm>
          <a:off x="614597" y="3622994"/>
          <a:ext cx="4145196" cy="2529840"/>
        </p:xfrm>
        <a:graphic>
          <a:graphicData uri="http://schemas.openxmlformats.org/drawingml/2006/table">
            <a:tbl>
              <a:tblPr/>
              <a:tblGrid>
                <a:gridCol w="1036299">
                  <a:extLst>
                    <a:ext uri="{9D8B030D-6E8A-4147-A177-3AD203B41FA5}">
                      <a16:colId xmlns:a16="http://schemas.microsoft.com/office/drawing/2014/main" val="20000"/>
                    </a:ext>
                  </a:extLst>
                </a:gridCol>
                <a:gridCol w="956714">
                  <a:extLst>
                    <a:ext uri="{9D8B030D-6E8A-4147-A177-3AD203B41FA5}">
                      <a16:colId xmlns:a16="http://schemas.microsoft.com/office/drawing/2014/main" val="20001"/>
                    </a:ext>
                  </a:extLst>
                </a:gridCol>
                <a:gridCol w="1115884">
                  <a:extLst>
                    <a:ext uri="{9D8B030D-6E8A-4147-A177-3AD203B41FA5}">
                      <a16:colId xmlns:a16="http://schemas.microsoft.com/office/drawing/2014/main" val="20002"/>
                    </a:ext>
                  </a:extLst>
                </a:gridCol>
                <a:gridCol w="1036299">
                  <a:extLst>
                    <a:ext uri="{9D8B030D-6E8A-4147-A177-3AD203B41FA5}">
                      <a16:colId xmlns:a16="http://schemas.microsoft.com/office/drawing/2014/main" val="20003"/>
                    </a:ext>
                  </a:extLst>
                </a:gridCol>
              </a:tblGrid>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400" b="1" dirty="0">
                          <a:solidFill>
                            <a:srgbClr val="000000"/>
                          </a:solidFill>
                          <a:latin typeface="Tahoma" panose="020B0604030504040204" pitchFamily="34" charset="0"/>
                        </a:rPr>
                        <a:t>Location</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400" b="1" dirty="0">
                          <a:solidFill>
                            <a:srgbClr val="000000"/>
                          </a:solidFill>
                          <a:latin typeface="Tahoma" panose="020B0604030504040204" pitchFamily="34" charset="0"/>
                        </a:rPr>
                        <a:t>Label</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400" b="1" dirty="0">
                          <a:solidFill>
                            <a:srgbClr val="000000"/>
                          </a:solidFill>
                          <a:latin typeface="Tahoma" panose="020B0604030504040204" pitchFamily="34" charset="0"/>
                        </a:rPr>
                        <a:t>Mnemonics</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400" b="1" dirty="0">
                          <a:solidFill>
                            <a:srgbClr val="000000"/>
                          </a:solidFill>
                          <a:latin typeface="Tahoma" panose="020B0604030504040204" pitchFamily="34" charset="0"/>
                        </a:rPr>
                        <a:t>Operands</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9051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600" dirty="0">
                          <a:solidFill>
                            <a:srgbClr val="40458C"/>
                          </a:solidFill>
                          <a:latin typeface="Tahoma" panose="020B0604030504040204" pitchFamily="34" charset="0"/>
                        </a:rPr>
                        <a:t>………</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1"/>
                  </a:ext>
                </a:extLst>
              </a:tr>
              <a:tr h="2889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600" dirty="0">
                          <a:solidFill>
                            <a:srgbClr val="40458C"/>
                          </a:solidFill>
                          <a:latin typeface="Tahoma" panose="020B0604030504040204" pitchFamily="34" charset="0"/>
                        </a:rPr>
                        <a:t>………</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2"/>
                  </a:ext>
                </a:extLst>
              </a:tr>
              <a:tr h="29051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600" dirty="0">
                          <a:solidFill>
                            <a:srgbClr val="40458C"/>
                          </a:solidFill>
                          <a:latin typeface="Tahoma" panose="020B0604030504040204" pitchFamily="34" charset="0"/>
                        </a:rPr>
                        <a:t>1000</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600" dirty="0">
                          <a:solidFill>
                            <a:srgbClr val="40458C"/>
                          </a:solidFill>
                          <a:latin typeface="Tahoma" panose="020B0604030504040204" pitchFamily="34" charset="0"/>
                        </a:rPr>
                        <a:t>RETADR</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600" dirty="0">
                          <a:solidFill>
                            <a:srgbClr val="40458C"/>
                          </a:solidFill>
                          <a:latin typeface="Tahoma" panose="020B0604030504040204" pitchFamily="34" charset="0"/>
                        </a:rPr>
                        <a:t>RESW</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600" dirty="0">
                          <a:solidFill>
                            <a:srgbClr val="40458C"/>
                          </a:solidFill>
                          <a:latin typeface="Tahoma" panose="020B0604030504040204" pitchFamily="34" charset="0"/>
                        </a:rPr>
                        <a:t>1</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3"/>
                  </a:ext>
                </a:extLst>
              </a:tr>
              <a:tr h="29051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600" dirty="0">
                          <a:solidFill>
                            <a:srgbClr val="40458C"/>
                          </a:solidFill>
                          <a:latin typeface="Tahoma" panose="020B0604030504040204" pitchFamily="34" charset="0"/>
                        </a:rPr>
                        <a:t>……</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4"/>
                  </a:ext>
                </a:extLst>
              </a:tr>
              <a:tr h="2889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600" dirty="0">
                          <a:solidFill>
                            <a:srgbClr val="40458C"/>
                          </a:solidFill>
                          <a:latin typeface="Tahoma" panose="020B0604030504040204" pitchFamily="34" charset="0"/>
                        </a:rPr>
                        <a:t>…....</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5"/>
                  </a:ext>
                </a:extLst>
              </a:tr>
              <a:tr h="29051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600" dirty="0">
                        <a:solidFill>
                          <a:srgbClr val="40458C"/>
                        </a:solidFill>
                        <a:latin typeface="Tahoma" panose="020B0604030504040204" pitchFamily="34" charset="0"/>
                      </a:endParaRP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600" dirty="0">
                          <a:solidFill>
                            <a:srgbClr val="40458C"/>
                          </a:solidFill>
                          <a:latin typeface="Tahoma" panose="020B0604030504040204" pitchFamily="34" charset="0"/>
                        </a:rPr>
                        <a:t>STL</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600" dirty="0">
                          <a:solidFill>
                            <a:srgbClr val="40458C"/>
                          </a:solidFill>
                          <a:latin typeface="Tahoma" panose="020B0604030504040204" pitchFamily="34" charset="0"/>
                        </a:rPr>
                        <a:t>RETADR</a:t>
                      </a:r>
                    </a:p>
                  </a:txBody>
                  <a:tcPr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6"/>
                  </a:ext>
                </a:extLst>
              </a:tr>
            </a:tbl>
          </a:graphicData>
        </a:graphic>
      </p:graphicFrame>
      <p:cxnSp>
        <p:nvCxnSpPr>
          <p:cNvPr id="28718" name="Straight Arrow Connector 5"/>
          <p:cNvCxnSpPr>
            <a:cxnSpLocks/>
          </p:cNvCxnSpPr>
          <p:nvPr/>
        </p:nvCxnSpPr>
        <p:spPr>
          <a:xfrm flipH="1" flipV="1">
            <a:off x="2516682" y="5029200"/>
            <a:ext cx="1301230" cy="762000"/>
          </a:xfrm>
          <a:prstGeom prst="straightConnector1">
            <a:avLst/>
          </a:prstGeom>
          <a:ln w="15875" cap="flat" cmpd="sng">
            <a:solidFill>
              <a:srgbClr val="FF0000">
                <a:alpha val="98822"/>
              </a:srgbClr>
            </a:solidFill>
            <a:prstDash val="solid"/>
            <a:headEnd type="none" w="med" len="med"/>
            <a:tailEnd type="arrow" w="med" len="med"/>
          </a:ln>
        </p:spPr>
      </p:cxnSp>
      <p:sp>
        <p:nvSpPr>
          <p:cNvPr id="8" name="TextBox 7"/>
          <p:cNvSpPr txBox="1"/>
          <p:nvPr/>
        </p:nvSpPr>
        <p:spPr>
          <a:xfrm>
            <a:off x="4759793" y="3300661"/>
            <a:ext cx="4038600" cy="3231654"/>
          </a:xfrm>
          <a:prstGeom prst="rect">
            <a:avLst/>
          </a:prstGeom>
          <a:noFill/>
        </p:spPr>
        <p:txBody>
          <a:bodyPr>
            <a:spAutoFit/>
          </a:bodyPr>
          <a:lstStyle/>
          <a:p>
            <a:pPr>
              <a:defRPr/>
            </a:pPr>
            <a:r>
              <a:rPr kumimoji="1" lang="en-US" sz="1600" dirty="0">
                <a:latin typeface="Tahoma" panose="020B0604030504040204" pitchFamily="34" charset="0"/>
                <a:ea typeface="PMingLiU"/>
                <a:cs typeface="Arial" panose="020B0604020202020204" pitchFamily="34" charset="0"/>
              </a:rPr>
              <a:t>RETADR is defined before it is used as operands.</a:t>
            </a:r>
          </a:p>
          <a:p>
            <a:pPr>
              <a:defRPr/>
            </a:pPr>
            <a:r>
              <a:rPr kumimoji="1" lang="en-US" sz="1600" dirty="0">
                <a:solidFill>
                  <a:srgbClr val="000000"/>
                </a:solidFill>
                <a:latin typeface="Tahoma" panose="020B0604030504040204" pitchFamily="34" charset="0"/>
                <a:ea typeface="PMingLiU"/>
                <a:cs typeface="Arial" panose="020B0604020202020204" pitchFamily="34" charset="0"/>
              </a:rPr>
              <a:t>Address of RETADR= </a:t>
            </a:r>
          </a:p>
          <a:p>
            <a:pPr>
              <a:defRPr/>
            </a:pPr>
            <a:r>
              <a:rPr kumimoji="1" lang="en-US" sz="1600" dirty="0">
                <a:solidFill>
                  <a:srgbClr val="000000"/>
                </a:solidFill>
                <a:latin typeface="Tahoma" panose="020B0604030504040204" pitchFamily="34" charset="0"/>
                <a:ea typeface="PMingLiU"/>
                <a:cs typeface="Arial" panose="020B0604020202020204" pitchFamily="34" charset="0"/>
              </a:rPr>
              <a:t>(1000)</a:t>
            </a:r>
            <a:r>
              <a:rPr kumimoji="1" lang="en-US" sz="1600" baseline="-25000" dirty="0">
                <a:solidFill>
                  <a:srgbClr val="000000"/>
                </a:solidFill>
                <a:latin typeface="Tahoma" panose="020B0604030504040204" pitchFamily="34" charset="0"/>
                <a:ea typeface="PMingLiU"/>
                <a:cs typeface="Arial" panose="020B0604020202020204" pitchFamily="34" charset="0"/>
              </a:rPr>
              <a:t>16 </a:t>
            </a:r>
            <a:r>
              <a:rPr kumimoji="1" lang="en-US" sz="1600" dirty="0">
                <a:solidFill>
                  <a:srgbClr val="000000"/>
                </a:solidFill>
                <a:latin typeface="Tahoma" panose="020B0604030504040204" pitchFamily="34" charset="0"/>
                <a:ea typeface="PMingLiU"/>
                <a:cs typeface="Arial" panose="020B0604020202020204" pitchFamily="34" charset="0"/>
              </a:rPr>
              <a:t>=(</a:t>
            </a:r>
            <a:r>
              <a:rPr kumimoji="1" lang="en-US" sz="1600" strike="sngStrike" dirty="0">
                <a:solidFill>
                  <a:srgbClr val="000000"/>
                </a:solidFill>
                <a:latin typeface="Tahoma" panose="020B0604030504040204" pitchFamily="34" charset="0"/>
                <a:ea typeface="PMingLiU"/>
                <a:cs typeface="Arial" panose="020B0604020202020204" pitchFamily="34" charset="0"/>
              </a:rPr>
              <a:t>0001</a:t>
            </a:r>
            <a:r>
              <a:rPr kumimoji="1" lang="en-US" sz="1600" dirty="0">
                <a:solidFill>
                  <a:srgbClr val="000000"/>
                </a:solidFill>
                <a:latin typeface="Tahoma" panose="020B0604030504040204" pitchFamily="34" charset="0"/>
                <a:ea typeface="PMingLiU"/>
                <a:cs typeface="Arial" panose="020B0604020202020204" pitchFamily="34" charset="0"/>
              </a:rPr>
              <a:t> 0000 0000 0000)</a:t>
            </a:r>
            <a:r>
              <a:rPr kumimoji="1" lang="en-US" sz="1600" baseline="-25000" dirty="0">
                <a:solidFill>
                  <a:srgbClr val="000000"/>
                </a:solidFill>
                <a:latin typeface="Tahoma" panose="020B0604030504040204" pitchFamily="34" charset="0"/>
                <a:ea typeface="PMingLiU"/>
                <a:cs typeface="Arial" panose="020B0604020202020204" pitchFamily="34" charset="0"/>
              </a:rPr>
              <a:t>2 </a:t>
            </a:r>
          </a:p>
          <a:p>
            <a:pPr>
              <a:defRPr/>
            </a:pPr>
            <a:r>
              <a:rPr kumimoji="1" lang="en-US" sz="1600" dirty="0">
                <a:solidFill>
                  <a:srgbClr val="000000"/>
                </a:solidFill>
                <a:latin typeface="Tahoma" panose="020B0604030504040204" pitchFamily="34" charset="0"/>
                <a:ea typeface="PMingLiU"/>
                <a:cs typeface="Arial" panose="020B0604020202020204" pitchFamily="34" charset="0"/>
              </a:rPr>
              <a:t>               </a:t>
            </a:r>
            <a:endParaRPr kumimoji="1" lang="en-US" sz="1200" dirty="0">
              <a:solidFill>
                <a:srgbClr val="000000"/>
              </a:solidFill>
              <a:latin typeface="Tahoma" panose="020B0604030504040204" pitchFamily="34" charset="0"/>
              <a:ea typeface="PMingLiU"/>
              <a:cs typeface="Arial" panose="020B0604020202020204" pitchFamily="34" charset="0"/>
            </a:endParaRPr>
          </a:p>
          <a:p>
            <a:pPr>
              <a:defRPr/>
            </a:pPr>
            <a:r>
              <a:rPr kumimoji="1" lang="en-US" sz="1200" dirty="0">
                <a:solidFill>
                  <a:srgbClr val="000000"/>
                </a:solidFill>
                <a:latin typeface="Tahoma" panose="020B0604030504040204" pitchFamily="34" charset="0"/>
                <a:ea typeface="PMingLiU"/>
                <a:cs typeface="Arial" panose="020B0604020202020204" pitchFamily="34" charset="0"/>
              </a:rPr>
              <a:t>                      discard MSB</a:t>
            </a:r>
          </a:p>
          <a:p>
            <a:pPr>
              <a:defRPr/>
            </a:pPr>
            <a:r>
              <a:rPr kumimoji="1" lang="en-US" sz="1600" dirty="0">
                <a:latin typeface="Tahoma" panose="020B0604030504040204" pitchFamily="34" charset="0"/>
                <a:ea typeface="PMingLiU"/>
                <a:cs typeface="Arial" panose="020B0604020202020204" pitchFamily="34" charset="0"/>
              </a:rPr>
              <a:t>Now the instruction:</a:t>
            </a:r>
          </a:p>
          <a:p>
            <a:pPr>
              <a:defRPr/>
            </a:pPr>
            <a:r>
              <a:rPr kumimoji="1" lang="en-US" sz="1600" dirty="0">
                <a:latin typeface="Tahoma" panose="020B0604030504040204" pitchFamily="34" charset="0"/>
                <a:ea typeface="PMingLiU"/>
                <a:cs typeface="Arial" panose="020B0604020202020204" pitchFamily="34" charset="0"/>
              </a:rPr>
              <a:t>         STL  	RETADR</a:t>
            </a:r>
          </a:p>
          <a:p>
            <a:pPr>
              <a:defRPr/>
            </a:pPr>
            <a:endParaRPr kumimoji="1" lang="en-US" sz="1600" dirty="0">
              <a:latin typeface="Tahoma" panose="020B0604030504040204" pitchFamily="34" charset="0"/>
              <a:ea typeface="PMingLiU"/>
              <a:cs typeface="Arial" panose="020B0604020202020204" pitchFamily="34" charset="0"/>
            </a:endParaRPr>
          </a:p>
          <a:p>
            <a:pPr>
              <a:defRPr/>
            </a:pPr>
            <a:endParaRPr kumimoji="1" lang="en-US" sz="1600" dirty="0">
              <a:latin typeface="Tahoma" panose="020B0604030504040204" pitchFamily="34" charset="0"/>
              <a:ea typeface="PMingLiU"/>
              <a:cs typeface="Arial" panose="020B0604020202020204" pitchFamily="34" charset="0"/>
            </a:endParaRPr>
          </a:p>
          <a:p>
            <a:pPr>
              <a:defRPr/>
            </a:pPr>
            <a:endParaRPr kumimoji="1" lang="en-US" sz="1600" dirty="0">
              <a:latin typeface="Tahoma" panose="020B0604030504040204" pitchFamily="34" charset="0"/>
              <a:ea typeface="PMingLiU"/>
              <a:cs typeface="Arial" panose="020B0604020202020204" pitchFamily="34" charset="0"/>
            </a:endParaRPr>
          </a:p>
          <a:p>
            <a:pPr>
              <a:defRPr/>
            </a:pPr>
            <a:endParaRPr kumimoji="1" lang="en-US" sz="1600" dirty="0">
              <a:latin typeface="Tahoma" panose="020B0604030504040204" pitchFamily="34" charset="0"/>
              <a:ea typeface="PMingLiU"/>
              <a:cs typeface="Arial" panose="020B0604020202020204" pitchFamily="34" charset="0"/>
            </a:endParaRPr>
          </a:p>
          <a:p>
            <a:pPr>
              <a:defRPr/>
            </a:pPr>
            <a:r>
              <a:rPr kumimoji="1" lang="en-US" sz="1600" b="1" dirty="0">
                <a:solidFill>
                  <a:srgbClr val="000000"/>
                </a:solidFill>
                <a:latin typeface="Tahoma" panose="020B0604030504040204" pitchFamily="34" charset="0"/>
                <a:ea typeface="PMingLiU"/>
                <a:cs typeface="Arial" panose="020B0604020202020204" pitchFamily="34" charset="0"/>
              </a:rPr>
              <a:t>    (14 10 00) object code</a:t>
            </a:r>
            <a:endParaRPr kumimoji="1" lang="en-US" sz="1600" dirty="0">
              <a:latin typeface="Tahoma" panose="020B0604030504040204" pitchFamily="34" charset="0"/>
              <a:ea typeface="PMingLiU"/>
              <a:cs typeface="Arial" panose="020B0604020202020204" pitchFamily="34" charset="0"/>
            </a:endParaRPr>
          </a:p>
        </p:txBody>
      </p:sp>
      <p:cxnSp>
        <p:nvCxnSpPr>
          <p:cNvPr id="28720" name="Straight Arrow Connector 9"/>
          <p:cNvCxnSpPr>
            <a:cxnSpLocks/>
          </p:cNvCxnSpPr>
          <p:nvPr/>
        </p:nvCxnSpPr>
        <p:spPr>
          <a:xfrm>
            <a:off x="6096000" y="4289424"/>
            <a:ext cx="0" cy="282576"/>
          </a:xfrm>
          <a:prstGeom prst="straightConnector1">
            <a:avLst/>
          </a:prstGeom>
          <a:ln w="9525" cap="flat" cmpd="sng">
            <a:solidFill>
              <a:schemeClr val="tx1"/>
            </a:solidFill>
            <a:prstDash val="solid"/>
            <a:headEnd type="none" w="med" len="med"/>
            <a:tailEnd type="arrow" w="med" len="med"/>
          </a:ln>
        </p:spPr>
      </p:cxnSp>
      <p:graphicFrame>
        <p:nvGraphicFramePr>
          <p:cNvPr id="11" name="Table 10"/>
          <p:cNvGraphicFramePr>
            <a:graphicFrameLocks noGrp="1"/>
          </p:cNvGraphicFramePr>
          <p:nvPr>
            <p:extLst>
              <p:ext uri="{D42A27DB-BD31-4B8C-83A1-F6EECF244321}">
                <p14:modId xmlns:p14="http://schemas.microsoft.com/office/powerpoint/2010/main" val="3177408596"/>
              </p:ext>
            </p:extLst>
          </p:nvPr>
        </p:nvGraphicFramePr>
        <p:xfrm>
          <a:off x="4863474" y="5213350"/>
          <a:ext cx="4122711" cy="741364"/>
        </p:xfrm>
        <a:graphic>
          <a:graphicData uri="http://schemas.openxmlformats.org/drawingml/2006/table">
            <a:tbl>
              <a:tblPr firstRow="1" bandRow="1">
                <a:tableStyleId>{5C22544A-7EE6-4342-B048-85BDC9FD1C3A}</a:tableStyleId>
              </a:tblPr>
              <a:tblGrid>
                <a:gridCol w="964890">
                  <a:extLst>
                    <a:ext uri="{9D8B030D-6E8A-4147-A177-3AD203B41FA5}">
                      <a16:colId xmlns:a16="http://schemas.microsoft.com/office/drawing/2014/main" val="20000"/>
                    </a:ext>
                  </a:extLst>
                </a:gridCol>
                <a:gridCol w="438586">
                  <a:extLst>
                    <a:ext uri="{9D8B030D-6E8A-4147-A177-3AD203B41FA5}">
                      <a16:colId xmlns:a16="http://schemas.microsoft.com/office/drawing/2014/main" val="20001"/>
                    </a:ext>
                  </a:extLst>
                </a:gridCol>
                <a:gridCol w="2719235">
                  <a:extLst>
                    <a:ext uri="{9D8B030D-6E8A-4147-A177-3AD203B41FA5}">
                      <a16:colId xmlns:a16="http://schemas.microsoft.com/office/drawing/2014/main" val="20002"/>
                    </a:ext>
                  </a:extLst>
                </a:gridCol>
              </a:tblGrid>
              <a:tr h="370682">
                <a:tc>
                  <a:txBody>
                    <a:bodyPr/>
                    <a:lstStyle/>
                    <a:p>
                      <a:pPr marL="0" algn="ctr" defTabSz="914400" rtl="0" eaLnBrk="1" latinLnBrk="0" hangingPunct="1"/>
                      <a:r>
                        <a:rPr lang="en-US" sz="1200" b="1" kern="1200" dirty="0">
                          <a:solidFill>
                            <a:srgbClr val="000000"/>
                          </a:solidFill>
                          <a:latin typeface="+mn-lt"/>
                          <a:ea typeface="+mn-ea"/>
                          <a:cs typeface="+mn-cs"/>
                        </a:rPr>
                        <a:t>Opcode</a:t>
                      </a:r>
                    </a:p>
                  </a:txBody>
                  <a:tcPr marT="45700" marB="45700">
                    <a:solidFill>
                      <a:schemeClr val="bg2"/>
                    </a:solidFill>
                  </a:tcPr>
                </a:tc>
                <a:tc>
                  <a:txBody>
                    <a:bodyPr/>
                    <a:lstStyle/>
                    <a:p>
                      <a:pPr marL="0" algn="ctr" defTabSz="914400" rtl="0" eaLnBrk="1" latinLnBrk="0" hangingPunct="1"/>
                      <a:r>
                        <a:rPr lang="en-US" sz="1200" b="1" kern="1200" dirty="0">
                          <a:solidFill>
                            <a:srgbClr val="000000"/>
                          </a:solidFill>
                          <a:latin typeface="+mn-lt"/>
                          <a:ea typeface="+mn-ea"/>
                          <a:cs typeface="+mn-cs"/>
                        </a:rPr>
                        <a:t>X</a:t>
                      </a:r>
                    </a:p>
                  </a:txBody>
                  <a:tcPr marT="45700" marB="45700">
                    <a:solidFill>
                      <a:schemeClr val="bg2"/>
                    </a:solidFill>
                  </a:tcPr>
                </a:tc>
                <a:tc>
                  <a:txBody>
                    <a:bodyPr/>
                    <a:lstStyle/>
                    <a:p>
                      <a:pPr marL="0" algn="ctr" defTabSz="914400" rtl="0" eaLnBrk="1" latinLnBrk="0" hangingPunct="1"/>
                      <a:r>
                        <a:rPr lang="en-US" sz="1200" b="1" kern="1200" dirty="0">
                          <a:solidFill>
                            <a:srgbClr val="000000"/>
                          </a:solidFill>
                          <a:latin typeface="+mn-lt"/>
                          <a:ea typeface="+mn-ea"/>
                          <a:cs typeface="+mn-cs"/>
                        </a:rPr>
                        <a:t>15-bit address</a:t>
                      </a:r>
                    </a:p>
                  </a:txBody>
                  <a:tcPr marT="45700" marB="45700">
                    <a:solidFill>
                      <a:schemeClr val="bg2"/>
                    </a:solidFill>
                  </a:tcPr>
                </a:tc>
                <a:extLst>
                  <a:ext uri="{0D108BD9-81ED-4DB2-BD59-A6C34878D82A}">
                    <a16:rowId xmlns:a16="http://schemas.microsoft.com/office/drawing/2014/main" val="10000"/>
                  </a:ext>
                </a:extLst>
              </a:tr>
              <a:tr h="370682">
                <a:tc>
                  <a:txBody>
                    <a:bodyPr/>
                    <a:lstStyle/>
                    <a:p>
                      <a:r>
                        <a:rPr lang="en-US" sz="1800" dirty="0"/>
                        <a:t>14</a:t>
                      </a:r>
                    </a:p>
                  </a:txBody>
                  <a:tcPr marT="45700" marB="45700">
                    <a:solidFill>
                      <a:schemeClr val="accent2">
                        <a:lumMod val="20000"/>
                        <a:lumOff val="80000"/>
                      </a:schemeClr>
                    </a:solidFill>
                  </a:tcPr>
                </a:tc>
                <a:tc>
                  <a:txBody>
                    <a:bodyPr/>
                    <a:lstStyle/>
                    <a:p>
                      <a:r>
                        <a:rPr lang="en-US" sz="1800" dirty="0">
                          <a:solidFill>
                            <a:schemeClr val="tx2"/>
                          </a:solidFill>
                        </a:rPr>
                        <a:t>0</a:t>
                      </a:r>
                    </a:p>
                  </a:txBody>
                  <a:tcPr marT="45700" marB="45700">
                    <a:solidFill>
                      <a:schemeClr val="accent2">
                        <a:lumMod val="20000"/>
                        <a:lumOff val="80000"/>
                      </a:schemeClr>
                    </a:solidFill>
                  </a:tcPr>
                </a:tc>
                <a:tc>
                  <a:txBody>
                    <a:bodyPr/>
                    <a:lstStyle/>
                    <a:p>
                      <a:r>
                        <a:rPr lang="en-US" sz="1800" dirty="0">
                          <a:solidFill>
                            <a:schemeClr val="tx2"/>
                          </a:solidFill>
                        </a:rPr>
                        <a:t>001</a:t>
                      </a:r>
                      <a:r>
                        <a:rPr lang="en-US" sz="1800" dirty="0"/>
                        <a:t> </a:t>
                      </a:r>
                      <a:r>
                        <a:rPr lang="en-US" sz="1800" dirty="0">
                          <a:solidFill>
                            <a:schemeClr val="tx2"/>
                          </a:solidFill>
                        </a:rPr>
                        <a:t>0000</a:t>
                      </a:r>
                      <a:r>
                        <a:rPr lang="en-US" sz="1800" dirty="0"/>
                        <a:t> </a:t>
                      </a:r>
                      <a:r>
                        <a:rPr lang="en-US" sz="1800" dirty="0">
                          <a:solidFill>
                            <a:srgbClr val="C00000"/>
                          </a:solidFill>
                        </a:rPr>
                        <a:t>0000 0000</a:t>
                      </a:r>
                    </a:p>
                  </a:txBody>
                  <a:tcPr marT="45700" marB="45700">
                    <a:solidFill>
                      <a:schemeClr val="accent2">
                        <a:lumMod val="20000"/>
                        <a:lumOff val="80000"/>
                      </a:schemeClr>
                    </a:solidFill>
                  </a:tcPr>
                </a:tc>
                <a:extLst>
                  <a:ext uri="{0D108BD9-81ED-4DB2-BD59-A6C34878D82A}">
                    <a16:rowId xmlns:a16="http://schemas.microsoft.com/office/drawing/2014/main" val="10001"/>
                  </a:ext>
                </a:extLst>
              </a:tr>
            </a:tbl>
          </a:graphicData>
        </a:graphic>
      </p:graphicFrame>
      <p:cxnSp>
        <p:nvCxnSpPr>
          <p:cNvPr id="28735" name="Straight Arrow Connector 12"/>
          <p:cNvCxnSpPr>
            <a:cxnSpLocks/>
          </p:cNvCxnSpPr>
          <p:nvPr/>
        </p:nvCxnSpPr>
        <p:spPr>
          <a:xfrm flipH="1">
            <a:off x="1905000" y="5029200"/>
            <a:ext cx="423888" cy="1282700"/>
          </a:xfrm>
          <a:prstGeom prst="straightConnector1">
            <a:avLst/>
          </a:prstGeom>
          <a:ln w="15875" cap="flat" cmpd="sng">
            <a:solidFill>
              <a:schemeClr val="tx1"/>
            </a:solidFill>
            <a:prstDash val="dash"/>
            <a:headEnd type="none" w="med" len="med"/>
            <a:tailEnd type="arrow"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vert="horz" wrap="square" lIns="91440" tIns="45720" rIns="91440" bIns="45720" rtlCol="0" anchor="b">
            <a:normAutofit/>
          </a:bodyPr>
          <a:lstStyle/>
          <a:p>
            <a:r>
              <a:rPr lang="en-US" altLang="en-US" dirty="0"/>
              <a:t>Forward Reference</a:t>
            </a:r>
          </a:p>
        </p:txBody>
      </p:sp>
      <p:sp>
        <p:nvSpPr>
          <p:cNvPr id="29699" name="Content Placeholder 2" descr="Rectangle: Click to edit Master text styles&#10;Second level&#10;Third level&#10;Fourth level&#10;Fifth level"/>
          <p:cNvSpPr>
            <a:spLocks noGrp="1"/>
          </p:cNvSpPr>
          <p:nvPr>
            <p:ph idx="1"/>
          </p:nvPr>
        </p:nvSpPr>
        <p:spPr>
          <a:xfrm>
            <a:off x="4741866" y="1524000"/>
            <a:ext cx="3640137" cy="4267200"/>
          </a:xfrm>
        </p:spPr>
        <p:txBody>
          <a:bodyPr vert="horz" wrap="square" lIns="91440" tIns="45720" rIns="91440" bIns="45720" rtlCol="0" anchor="t">
            <a:normAutofit lnSpcReduction="10000"/>
          </a:bodyPr>
          <a:lstStyle/>
          <a:p>
            <a:pPr indent="396875"/>
            <a:r>
              <a:rPr lang="en-US" altLang="en-US" sz="2400" dirty="0"/>
              <a:t>The labels that are used in operand fields are defined later in the program.</a:t>
            </a:r>
          </a:p>
          <a:p>
            <a:pPr indent="396875">
              <a:buNone/>
            </a:pPr>
            <a:endParaRPr lang="en-US" altLang="en-US" sz="2400" dirty="0"/>
          </a:p>
          <a:p>
            <a:pPr indent="396875"/>
            <a:r>
              <a:rPr lang="en-US" altLang="en-US" sz="2000" dirty="0">
                <a:solidFill>
                  <a:srgbClr val="000000"/>
                </a:solidFill>
              </a:rPr>
              <a:t>Example: NUM is used as operand for Instruction LDA</a:t>
            </a:r>
          </a:p>
          <a:p>
            <a:pPr indent="396875">
              <a:buNone/>
            </a:pPr>
            <a:endParaRPr lang="en-US" altLang="en-US" sz="2000" dirty="0">
              <a:solidFill>
                <a:srgbClr val="000000"/>
              </a:solidFill>
            </a:endParaRPr>
          </a:p>
          <a:p>
            <a:pPr indent="396875"/>
            <a:r>
              <a:rPr lang="en-US" altLang="en-US" sz="2000" dirty="0">
                <a:solidFill>
                  <a:srgbClr val="000000"/>
                </a:solidFill>
              </a:rPr>
              <a:t>NUM is not yet defined. It is defined in later part of the program. This is called as Forward Reference</a:t>
            </a:r>
            <a:r>
              <a:rPr lang="en-US" altLang="en-US" sz="800" dirty="0">
                <a:solidFill>
                  <a:srgbClr val="000000"/>
                </a:solidFill>
              </a:rPr>
              <a:t> . </a:t>
            </a:r>
          </a:p>
          <a:p>
            <a:pPr indent="396875">
              <a:buNone/>
            </a:pPr>
            <a:endParaRPr lang="en-US" altLang="en-US" sz="800" dirty="0">
              <a:solidFill>
                <a:srgbClr val="000000"/>
              </a:solidFill>
            </a:endParaRPr>
          </a:p>
          <a:p>
            <a:pPr indent="396875">
              <a:buNone/>
            </a:pPr>
            <a:endParaRPr lang="en-US" altLang="en-US" sz="800" dirty="0">
              <a:solidFill>
                <a:srgbClr val="000000"/>
              </a:solidFill>
            </a:endParaRPr>
          </a:p>
        </p:txBody>
      </p:sp>
      <p:graphicFrame>
        <p:nvGraphicFramePr>
          <p:cNvPr id="29700" name="Table 29699"/>
          <p:cNvGraphicFramePr/>
          <p:nvPr/>
        </p:nvGraphicFramePr>
        <p:xfrm>
          <a:off x="609600" y="2092325"/>
          <a:ext cx="3886200" cy="2243138"/>
        </p:xfrm>
        <a:graphic>
          <a:graphicData uri="http://schemas.openxmlformats.org/drawingml/2006/table">
            <a:tbl>
              <a:tblPr/>
              <a:tblGrid>
                <a:gridCol w="9715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tblGrid>
              <a:tr h="3238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b="1" dirty="0">
                          <a:solidFill>
                            <a:srgbClr val="000000"/>
                          </a:solidFill>
                          <a:latin typeface="Tahoma" panose="020B0604030504040204" pitchFamily="34" charset="0"/>
                        </a:rPr>
                        <a:t>Location</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b="1" dirty="0">
                          <a:solidFill>
                            <a:srgbClr val="000000"/>
                          </a:solidFill>
                          <a:latin typeface="Tahoma" panose="020B0604030504040204" pitchFamily="34" charset="0"/>
                        </a:rPr>
                        <a:t>Label</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b="1" dirty="0">
                          <a:solidFill>
                            <a:srgbClr val="000000"/>
                          </a:solidFill>
                          <a:latin typeface="Tahoma" panose="020B0604030504040204" pitchFamily="34" charset="0"/>
                        </a:rPr>
                        <a:t>Mnemonics</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b="1" dirty="0">
                          <a:solidFill>
                            <a:srgbClr val="000000"/>
                          </a:solidFill>
                          <a:latin typeface="Tahoma" panose="020B0604030504040204" pitchFamily="34" charset="0"/>
                        </a:rPr>
                        <a:t>Operands</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206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dirty="0">
                          <a:solidFill>
                            <a:srgbClr val="40458C"/>
                          </a:solidFill>
                          <a:latin typeface="Tahoma" panose="020B0604030504040204" pitchFamily="34" charset="0"/>
                        </a:rPr>
                        <a:t>1000</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dirty="0">
                          <a:solidFill>
                            <a:srgbClr val="40458C"/>
                          </a:solidFill>
                          <a:latin typeface="Tahoma" panose="020B0604030504040204" pitchFamily="34" charset="0"/>
                        </a:rPr>
                        <a:t>LDA</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dirty="0">
                          <a:solidFill>
                            <a:srgbClr val="40458C"/>
                          </a:solidFill>
                          <a:latin typeface="Tahoma" panose="020B0604030504040204" pitchFamily="34" charset="0"/>
                        </a:rPr>
                        <a:t>NUM</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1"/>
                  </a:ext>
                </a:extLst>
              </a:tr>
              <a:tr h="32226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dirty="0">
                          <a:solidFill>
                            <a:srgbClr val="40458C"/>
                          </a:solidFill>
                          <a:latin typeface="Tahoma" panose="020B0604030504040204" pitchFamily="34" charset="0"/>
                        </a:rPr>
                        <a:t>………</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2"/>
                  </a:ext>
                </a:extLst>
              </a:tr>
              <a:tr h="3079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dirty="0">
                          <a:solidFill>
                            <a:srgbClr val="40458C"/>
                          </a:solidFill>
                          <a:latin typeface="Tahoma" panose="020B0604030504040204" pitchFamily="34" charset="0"/>
                        </a:rPr>
                        <a:t>………</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3"/>
                  </a:ext>
                </a:extLst>
              </a:tr>
              <a:tr h="32226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dirty="0">
                          <a:solidFill>
                            <a:srgbClr val="40458C"/>
                          </a:solidFill>
                          <a:latin typeface="Tahoma" panose="020B0604030504040204" pitchFamily="34" charset="0"/>
                        </a:rPr>
                        <a:t>……….</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4"/>
                  </a:ext>
                </a:extLst>
              </a:tr>
              <a:tr h="32226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dirty="0">
                          <a:solidFill>
                            <a:srgbClr val="40458C"/>
                          </a:solidFill>
                          <a:latin typeface="Tahoma" panose="020B0604030504040204" pitchFamily="34" charset="0"/>
                        </a:rPr>
                        <a:t>1020</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dirty="0">
                          <a:solidFill>
                            <a:srgbClr val="40458C"/>
                          </a:solidFill>
                          <a:latin typeface="Tahoma" panose="020B0604030504040204" pitchFamily="34" charset="0"/>
                        </a:rPr>
                        <a:t>NUM</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dirty="0">
                          <a:solidFill>
                            <a:srgbClr val="40458C"/>
                          </a:solidFill>
                          <a:latin typeface="Tahoma" panose="020B0604030504040204" pitchFamily="34" charset="0"/>
                        </a:rPr>
                        <a:t>WORD</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200" dirty="0">
                          <a:solidFill>
                            <a:srgbClr val="40458C"/>
                          </a:solidFill>
                          <a:latin typeface="Tahoma" panose="020B0604030504040204" pitchFamily="34" charset="0"/>
                        </a:rPr>
                        <a:t>X’112233’</a:t>
                      </a: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5"/>
                  </a:ext>
                </a:extLst>
              </a:tr>
              <a:tr h="3238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endParaRPr lang="en-US" altLang="x-none" sz="1200" dirty="0">
                        <a:solidFill>
                          <a:srgbClr val="40458C"/>
                        </a:solidFill>
                        <a:latin typeface="Tahoma" panose="020B0604030504040204" pitchFamily="34" charset="0"/>
                      </a:endParaRPr>
                    </a:p>
                  </a:txBody>
                  <a:tcPr marT="45739" marB="45739"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6"/>
                  </a:ext>
                </a:extLst>
              </a:tr>
            </a:tbl>
          </a:graphicData>
        </a:graphic>
      </p:graphicFrame>
      <p:cxnSp>
        <p:nvCxnSpPr>
          <p:cNvPr id="29742" name="Straight Arrow Connector 5"/>
          <p:cNvCxnSpPr/>
          <p:nvPr/>
        </p:nvCxnSpPr>
        <p:spPr>
          <a:xfrm flipH="1">
            <a:off x="2133600" y="2566988"/>
            <a:ext cx="1549400" cy="1243012"/>
          </a:xfrm>
          <a:prstGeom prst="straightConnector1">
            <a:avLst/>
          </a:prstGeom>
          <a:ln w="15875" cap="flat" cmpd="sng">
            <a:solidFill>
              <a:srgbClr val="FF0000">
                <a:alpha val="98822"/>
              </a:srgbClr>
            </a:solidFill>
            <a:prstDash val="solid"/>
            <a:headEnd type="none" w="med" len="med"/>
            <a:tailEnd type="arrow" w="med" len="med"/>
          </a:ln>
        </p:spPr>
      </p:cxnSp>
      <p:cxnSp>
        <p:nvCxnSpPr>
          <p:cNvPr id="29743" name="Straight Arrow Connector 12"/>
          <p:cNvCxnSpPr>
            <a:cxnSpLocks/>
          </p:cNvCxnSpPr>
          <p:nvPr/>
        </p:nvCxnSpPr>
        <p:spPr>
          <a:xfrm>
            <a:off x="2133600" y="3962400"/>
            <a:ext cx="76200" cy="609600"/>
          </a:xfrm>
          <a:prstGeom prst="straightConnector1">
            <a:avLst/>
          </a:prstGeom>
          <a:ln w="15875" cap="flat" cmpd="sng">
            <a:solidFill>
              <a:schemeClr val="tx1"/>
            </a:solidFill>
            <a:prstDash val="dash"/>
            <a:headEnd type="none" w="med" len="med"/>
            <a:tailEnd type="arrow" w="med" len="med"/>
          </a:ln>
        </p:spPr>
      </p:cxnSp>
      <p:sp>
        <p:nvSpPr>
          <p:cNvPr id="29744" name="Text Box 1"/>
          <p:cNvSpPr txBox="1"/>
          <p:nvPr/>
        </p:nvSpPr>
        <p:spPr>
          <a:xfrm>
            <a:off x="1174750" y="4479925"/>
            <a:ext cx="2755900" cy="584200"/>
          </a:xfrm>
          <a:prstGeom prst="rect">
            <a:avLst/>
          </a:prstGeom>
          <a:noFill/>
          <a:ln w="9525">
            <a:noFill/>
          </a:ln>
        </p:spPr>
        <p:txBody>
          <a:bodyPr>
            <a:spAutoFit/>
          </a:bodyPr>
          <a:lstStyle/>
          <a:p>
            <a:r>
              <a:rPr lang="en-US" altLang="en-US" sz="1600" dirty="0">
                <a:solidFill>
                  <a:srgbClr val="000000"/>
                </a:solidFill>
                <a:latin typeface="Tahoma" panose="020B0604030504040204" pitchFamily="34" charset="0"/>
              </a:rPr>
              <a:t>Forward reference label</a:t>
            </a:r>
          </a:p>
          <a:p>
            <a:endParaRPr lang="en-US" altLang="en-US" sz="1600" dirty="0">
              <a:solidFill>
                <a:srgbClr val="000000"/>
              </a:solidFill>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p:txBody>
          <a:bodyPr vert="horz" wrap="square" lIns="91440" tIns="45720" rIns="91440" bIns="45720" rtlCol="0" anchor="b">
            <a:normAutofit fontScale="90000"/>
          </a:bodyPr>
          <a:lstStyle/>
          <a:p>
            <a:r>
              <a:rPr lang="en-US" altLang="en-US" dirty="0"/>
              <a:t>Example program </a:t>
            </a:r>
            <a:br>
              <a:rPr lang="en-US" altLang="en-US" dirty="0"/>
            </a:br>
            <a:r>
              <a:rPr lang="en-US" altLang="en-US" dirty="0"/>
              <a:t>(Figure 2.1 pp. 45)</a:t>
            </a:r>
          </a:p>
        </p:txBody>
      </p:sp>
      <p:pic>
        <p:nvPicPr>
          <p:cNvPr id="30723" name="Picture 4"/>
          <p:cNvPicPr>
            <a:picLocks noChangeAspect="1"/>
          </p:cNvPicPr>
          <p:nvPr/>
        </p:nvPicPr>
        <p:blipFill>
          <a:blip r:embed="rId2"/>
          <a:stretch>
            <a:fillRect/>
          </a:stretch>
        </p:blipFill>
        <p:spPr>
          <a:xfrm>
            <a:off x="685803" y="1981203"/>
            <a:ext cx="7980363" cy="426402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vert="horz" wrap="square" lIns="91440" tIns="45720" rIns="91440" bIns="45720" rtlCol="0" anchor="b">
            <a:normAutofit/>
          </a:bodyPr>
          <a:lstStyle/>
          <a:p>
            <a:r>
              <a:rPr lang="en-US" altLang="en-US" dirty="0"/>
              <a:t>Forward Reference</a:t>
            </a:r>
          </a:p>
        </p:txBody>
      </p:sp>
      <p:sp>
        <p:nvSpPr>
          <p:cNvPr id="31747" name="Content Placeholder 2" descr="Rectangle: Click to edit Master text styles&#10;Second level&#10;Third level&#10;Fourth level&#10;Fifth level"/>
          <p:cNvSpPr>
            <a:spLocks noGrp="1"/>
          </p:cNvSpPr>
          <p:nvPr>
            <p:ph idx="1"/>
          </p:nvPr>
        </p:nvSpPr>
        <p:spPr>
          <a:xfrm>
            <a:off x="685800" y="1828800"/>
            <a:ext cx="7772400" cy="4800600"/>
          </a:xfrm>
        </p:spPr>
        <p:txBody>
          <a:bodyPr vert="horz" wrap="square" lIns="91440" tIns="45720" rIns="91440" bIns="45720" rtlCol="0" anchor="t">
            <a:normAutofit/>
          </a:bodyPr>
          <a:lstStyle/>
          <a:p>
            <a:r>
              <a:rPr lang="en-US" altLang="en-US" sz="2800" dirty="0"/>
              <a:t>To Resolve the problem of Forward Reference:</a:t>
            </a:r>
          </a:p>
          <a:p>
            <a:pPr lvl="1"/>
            <a:r>
              <a:rPr lang="en-US" altLang="en-US" sz="2400" dirty="0"/>
              <a:t>We require address of NUM which is used in operand field of the instruction LDA</a:t>
            </a:r>
          </a:p>
          <a:p>
            <a:pPr lvl="1"/>
            <a:r>
              <a:rPr lang="en-US" altLang="en-US" sz="2400" dirty="0"/>
              <a:t>This instruction has forward reference for NUM</a:t>
            </a:r>
          </a:p>
          <a:p>
            <a:pPr lvl="1"/>
            <a:r>
              <a:rPr lang="en-US" altLang="en-US" sz="2400" dirty="0"/>
              <a:t>Difficult to assemble this instruction</a:t>
            </a:r>
          </a:p>
          <a:p>
            <a:pPr lvl="1"/>
            <a:r>
              <a:rPr lang="en-US" altLang="en-US" sz="2400" dirty="0"/>
              <a:t>Hence 2 pass assemblers are required.</a:t>
            </a:r>
          </a:p>
          <a:p>
            <a:pPr lvl="2"/>
            <a:r>
              <a:rPr lang="en-US" altLang="en-US" sz="2000" dirty="0">
                <a:solidFill>
                  <a:srgbClr val="000000"/>
                </a:solidFill>
              </a:rPr>
              <a:t>1</a:t>
            </a:r>
            <a:r>
              <a:rPr lang="en-US" altLang="en-US" sz="2000" baseline="30000" dirty="0">
                <a:solidFill>
                  <a:srgbClr val="000000"/>
                </a:solidFill>
              </a:rPr>
              <a:t>st</a:t>
            </a:r>
            <a:r>
              <a:rPr lang="en-US" altLang="en-US" sz="2000" dirty="0">
                <a:solidFill>
                  <a:srgbClr val="000000"/>
                </a:solidFill>
              </a:rPr>
              <a:t> pass: </a:t>
            </a:r>
            <a:r>
              <a:rPr lang="en-US" altLang="en-US" sz="2000" dirty="0"/>
              <a:t>scans the source program to find the address of each label and also assigns the address to each instruction</a:t>
            </a:r>
          </a:p>
          <a:p>
            <a:pPr lvl="2"/>
            <a:r>
              <a:rPr lang="en-US" altLang="en-US" sz="2000" dirty="0">
                <a:solidFill>
                  <a:srgbClr val="000000"/>
                </a:solidFill>
              </a:rPr>
              <a:t>2</a:t>
            </a:r>
            <a:r>
              <a:rPr lang="en-US" altLang="en-US" sz="2000" baseline="30000" dirty="0">
                <a:solidFill>
                  <a:srgbClr val="000000"/>
                </a:solidFill>
              </a:rPr>
              <a:t>nd</a:t>
            </a:r>
            <a:r>
              <a:rPr lang="en-US" altLang="en-US" sz="2000" dirty="0">
                <a:solidFill>
                  <a:srgbClr val="000000"/>
                </a:solidFill>
              </a:rPr>
              <a:t> pass: </a:t>
            </a:r>
            <a:r>
              <a:rPr lang="en-US" altLang="en-US" sz="2000" dirty="0"/>
              <a:t>scans the source program and obtains the machine code for each instruction and generates object program</a:t>
            </a:r>
          </a:p>
          <a:p>
            <a:pPr lvl="2"/>
            <a:endParaRPr lang="en-US"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TW"/>
              <a:t>Introduction</a:t>
            </a:r>
          </a:p>
        </p:txBody>
      </p:sp>
      <p:sp>
        <p:nvSpPr>
          <p:cNvPr id="6147" name="Rectangle 3" descr="Rectangle: Click to edit Master text styles&#10;Second level&#10;Third level&#10;Fourth level&#10;Fifth level"/>
          <p:cNvSpPr>
            <a:spLocks noGrp="1" noChangeArrowheads="1"/>
          </p:cNvSpPr>
          <p:nvPr>
            <p:ph type="body" idx="1"/>
          </p:nvPr>
        </p:nvSpPr>
        <p:spPr>
          <a:xfrm>
            <a:off x="304800" y="1447800"/>
            <a:ext cx="8610599" cy="5257800"/>
          </a:xfrm>
        </p:spPr>
        <p:txBody>
          <a:bodyPr>
            <a:normAutofit/>
          </a:bodyPr>
          <a:lstStyle/>
          <a:p>
            <a:pPr eaLnBrk="1" hangingPunct="1">
              <a:lnSpc>
                <a:spcPct val="90000"/>
              </a:lnSpc>
            </a:pPr>
            <a:r>
              <a:rPr lang="en-US" altLang="zh-TW" sz="3200" dirty="0"/>
              <a:t>Software can be classified into:</a:t>
            </a:r>
          </a:p>
          <a:p>
            <a:pPr lvl="1" eaLnBrk="1" hangingPunct="1">
              <a:lnSpc>
                <a:spcPct val="90000"/>
              </a:lnSpc>
            </a:pPr>
            <a:r>
              <a:rPr lang="en-US" altLang="zh-TW" sz="2800" b="1" dirty="0"/>
              <a:t>Application software </a:t>
            </a:r>
            <a:r>
              <a:rPr lang="en-US" altLang="zh-TW" sz="2800" dirty="0"/>
              <a:t>usually used by end-user</a:t>
            </a:r>
          </a:p>
          <a:p>
            <a:pPr lvl="2" eaLnBrk="1" hangingPunct="1">
              <a:lnSpc>
                <a:spcPct val="90000"/>
              </a:lnSpc>
            </a:pPr>
            <a:r>
              <a:rPr lang="en-US" altLang="zh-TW" sz="2400" dirty="0"/>
              <a:t>It is concerned with the solution of some problem, using the computer as a tool, instead of how computers actually work.</a:t>
            </a:r>
          </a:p>
          <a:p>
            <a:pPr lvl="2" eaLnBrk="1" hangingPunct="1">
              <a:lnSpc>
                <a:spcPct val="90000"/>
              </a:lnSpc>
            </a:pPr>
            <a:r>
              <a:rPr lang="en-US" altLang="zh-TW" sz="2400" dirty="0" err="1"/>
              <a:t>Eg</a:t>
            </a:r>
            <a:r>
              <a:rPr lang="en-US" altLang="zh-TW" sz="2400" dirty="0"/>
              <a:t>: MS Word, Internet Explorer, ORACLE</a:t>
            </a:r>
          </a:p>
          <a:p>
            <a:pPr lvl="1" eaLnBrk="1" hangingPunct="1">
              <a:lnSpc>
                <a:spcPct val="90000"/>
              </a:lnSpc>
            </a:pPr>
            <a:r>
              <a:rPr lang="en-US" altLang="zh-TW" sz="2800" b="1" dirty="0"/>
              <a:t>System software</a:t>
            </a:r>
          </a:p>
          <a:p>
            <a:pPr lvl="2" eaLnBrk="1" hangingPunct="1">
              <a:lnSpc>
                <a:spcPct val="90000"/>
              </a:lnSpc>
            </a:pPr>
            <a:r>
              <a:rPr lang="en-US" altLang="zh-TW" sz="2400" dirty="0"/>
              <a:t>System software consists of a variety of programs that support the operation of a computer (ex: text editor, compiler, debugger)</a:t>
            </a:r>
          </a:p>
          <a:p>
            <a:pPr lvl="2" eaLnBrk="1" hangingPunct="1">
              <a:lnSpc>
                <a:spcPct val="90000"/>
              </a:lnSpc>
            </a:pPr>
            <a:r>
              <a:rPr lang="en-US" altLang="zh-TW" sz="2400" dirty="0"/>
              <a:t>One characteristic in which most system software differ from application software is </a:t>
            </a:r>
            <a:r>
              <a:rPr lang="en-US" altLang="zh-TW" sz="2400" u="sng" dirty="0"/>
              <a:t>machine dependency</a:t>
            </a:r>
            <a:endParaRPr lang="en-US" altLang="zh-TW" sz="2400" dirty="0"/>
          </a:p>
          <a:p>
            <a:pPr lvl="2" eaLnBrk="1" hangingPunct="1">
              <a:lnSpc>
                <a:spcPct val="90000"/>
              </a:lnSpc>
            </a:pPr>
            <a:r>
              <a:rPr lang="en-US" altLang="zh-TW" sz="2400" dirty="0"/>
              <a:t>A system software programmer must know the target machine structure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685800" y="609600"/>
            <a:ext cx="8382000" cy="1219200"/>
          </a:xfrm>
        </p:spPr>
        <p:txBody>
          <a:bodyPr vert="horz" wrap="square" lIns="91440" tIns="45720" rIns="91440" bIns="45720" rtlCol="0" anchor="b">
            <a:normAutofit/>
          </a:bodyPr>
          <a:lstStyle/>
          <a:p>
            <a:pPr eaLnBrk="1" hangingPunct="1"/>
            <a:r>
              <a:rPr lang="en-US" altLang="zh-TW" sz="3600" dirty="0"/>
              <a:t>Generate the complete Object program for the following: </a:t>
            </a:r>
            <a:r>
              <a:rPr lang="en-US" altLang="zh-TW" sz="3600" dirty="0">
                <a:solidFill>
                  <a:srgbClr val="000000"/>
                </a:solidFill>
              </a:rPr>
              <a:t>DELTA=GAMMA+INCR-1 </a:t>
            </a:r>
            <a:r>
              <a:rPr lang="en-US" altLang="zh-TW" sz="3600" dirty="0"/>
              <a:t>           </a:t>
            </a:r>
            <a:endParaRPr lang="en-US" altLang="zh-TW" dirty="0"/>
          </a:p>
        </p:txBody>
      </p:sp>
      <p:graphicFrame>
        <p:nvGraphicFramePr>
          <p:cNvPr id="32771" name="Table 32770"/>
          <p:cNvGraphicFramePr/>
          <p:nvPr/>
        </p:nvGraphicFramePr>
        <p:xfrm>
          <a:off x="5988053" y="4648200"/>
          <a:ext cx="1927225" cy="1468438"/>
        </p:xfrm>
        <a:graphic>
          <a:graphicData uri="http://schemas.openxmlformats.org/drawingml/2006/table">
            <a:tbl>
              <a:tblPr/>
              <a:tblGrid>
                <a:gridCol w="962025">
                  <a:extLst>
                    <a:ext uri="{9D8B030D-6E8A-4147-A177-3AD203B41FA5}">
                      <a16:colId xmlns:a16="http://schemas.microsoft.com/office/drawing/2014/main" val="20000"/>
                    </a:ext>
                  </a:extLst>
                </a:gridCol>
                <a:gridCol w="965200">
                  <a:extLst>
                    <a:ext uri="{9D8B030D-6E8A-4147-A177-3AD203B41FA5}">
                      <a16:colId xmlns:a16="http://schemas.microsoft.com/office/drawing/2014/main" val="20001"/>
                    </a:ext>
                  </a:extLst>
                </a:gridCol>
              </a:tblGrid>
              <a:tr h="241300">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965200" lvl="0" indent="-790575" algn="ctr" eaLnBrk="1" hangingPunct="1">
                        <a:lnSpc>
                          <a:spcPts val="1375"/>
                        </a:lnSpc>
                        <a:buNone/>
                      </a:pPr>
                      <a:r>
                        <a:rPr lang="en-US" altLang="x-none" sz="1200" b="1" dirty="0">
                          <a:latin typeface="Calibri" panose="020F0502020204030204" charset="0"/>
                          <a:cs typeface="Calibri" panose="020F0502020204030204" charset="0"/>
                        </a:rPr>
                        <a:t>OPTAB</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25241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450"/>
                        </a:lnSpc>
                        <a:buNone/>
                      </a:pPr>
                      <a:r>
                        <a:rPr lang="en-US" altLang="x-none" sz="1200" b="1" dirty="0">
                          <a:latin typeface="Calibri" panose="020F0502020204030204" charset="0"/>
                          <a:cs typeface="Calibri" panose="020F0502020204030204" charset="0"/>
                        </a:rPr>
                        <a:t>MNEMONIC</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450"/>
                        </a:lnSpc>
                        <a:buNone/>
                      </a:pPr>
                      <a:r>
                        <a:rPr lang="en-US" altLang="x-none" sz="1200" b="1" dirty="0">
                          <a:latin typeface="Calibri" panose="020F0502020204030204" charset="0"/>
                          <a:cs typeface="Calibri" panose="020F0502020204030204" charset="0"/>
                        </a:rPr>
                        <a:t>OPCODE</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81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375"/>
                        </a:lnSpc>
                        <a:buNone/>
                      </a:pPr>
                      <a:r>
                        <a:rPr lang="en-US" altLang="x-none" sz="1200" dirty="0">
                          <a:latin typeface="Calibri" panose="020F0502020204030204" charset="0"/>
                          <a:cs typeface="Calibri" panose="020F0502020204030204" charset="0"/>
                        </a:rPr>
                        <a:t>LDA</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375"/>
                        </a:lnSpc>
                        <a:buNone/>
                      </a:pPr>
                      <a:r>
                        <a:rPr lang="en-US" altLang="x-none" sz="1200" dirty="0">
                          <a:latin typeface="Calibri" panose="020F0502020204030204" charset="0"/>
                          <a:cs typeface="Calibri" panose="020F0502020204030204" charset="0"/>
                        </a:rPr>
                        <a:t>00</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13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375"/>
                        </a:lnSpc>
                        <a:buNone/>
                      </a:pPr>
                      <a:r>
                        <a:rPr lang="en-US" altLang="x-none" sz="1200" dirty="0">
                          <a:latin typeface="Calibri" panose="020F0502020204030204" charset="0"/>
                          <a:cs typeface="Calibri" panose="020F0502020204030204" charset="0"/>
                        </a:rPr>
                        <a:t>ADD</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375"/>
                        </a:lnSpc>
                        <a:buNone/>
                      </a:pPr>
                      <a:r>
                        <a:rPr lang="en-US" altLang="x-none" sz="1200" dirty="0">
                          <a:latin typeface="Calibri" panose="020F0502020204030204" charset="0"/>
                          <a:cs typeface="Calibri" panose="020F0502020204030204" charset="0"/>
                        </a:rPr>
                        <a:t>18</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41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450"/>
                        </a:lnSpc>
                        <a:buNone/>
                      </a:pPr>
                      <a:r>
                        <a:rPr lang="en-US" altLang="x-none" sz="1200" dirty="0">
                          <a:latin typeface="Calibri" panose="020F0502020204030204" charset="0"/>
                          <a:cs typeface="Calibri" panose="020F0502020204030204" charset="0"/>
                        </a:rPr>
                        <a:t>SUB</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450"/>
                        </a:lnSpc>
                        <a:buNone/>
                      </a:pPr>
                      <a:r>
                        <a:rPr lang="en-US" altLang="x-none" sz="1200" dirty="0">
                          <a:latin typeface="Calibri" panose="020F0502020204030204" charset="0"/>
                          <a:cs typeface="Calibri" panose="020F0502020204030204" charset="0"/>
                        </a:rPr>
                        <a:t>1C</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288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375"/>
                        </a:lnSpc>
                        <a:buNone/>
                      </a:pPr>
                      <a:r>
                        <a:rPr lang="en-US" altLang="x-none" sz="1200" dirty="0">
                          <a:latin typeface="Calibri" panose="020F0502020204030204" charset="0"/>
                          <a:cs typeface="Calibri" panose="020F0502020204030204" charset="0"/>
                        </a:rPr>
                        <a:t>STA</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375"/>
                        </a:lnSpc>
                        <a:buNone/>
                      </a:pPr>
                      <a:r>
                        <a:rPr lang="en-US" altLang="x-none" sz="1200" dirty="0">
                          <a:latin typeface="Calibri" panose="020F0502020204030204" charset="0"/>
                          <a:cs typeface="Calibri" panose="020F0502020204030204" charset="0"/>
                        </a:rPr>
                        <a:t>0C</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4840" name="TextBox 4"/>
          <p:cNvSpPr txBox="1">
            <a:spLocks noChangeArrowheads="1"/>
          </p:cNvSpPr>
          <p:nvPr/>
        </p:nvSpPr>
        <p:spPr bwMode="auto">
          <a:xfrm>
            <a:off x="1257303" y="5532438"/>
            <a:ext cx="32608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en-US" dirty="0">
                <a:solidFill>
                  <a:schemeClr val="accent4">
                    <a:lumMod val="75000"/>
                  </a:schemeClr>
                </a:solidFill>
                <a:latin typeface="Tahoma" panose="020B0604030504040204" pitchFamily="34" charset="0"/>
                <a:ea typeface="PMingLiU"/>
                <a:cs typeface="PMingLiU"/>
              </a:rPr>
              <a:t>Assume the following opcodes</a:t>
            </a:r>
          </a:p>
        </p:txBody>
      </p:sp>
      <p:graphicFrame>
        <p:nvGraphicFramePr>
          <p:cNvPr id="26650" name="Content Placeholder 26649"/>
          <p:cNvGraphicFramePr>
            <a:graphicFrameLocks noGrp="1"/>
          </p:cNvGraphicFramePr>
          <p:nvPr>
            <p:ph idx="4294967295"/>
          </p:nvPr>
        </p:nvGraphicFramePr>
        <p:xfrm>
          <a:off x="1344613" y="2336803"/>
          <a:ext cx="4491037" cy="3079747"/>
        </p:xfrm>
        <a:graphic>
          <a:graphicData uri="http://schemas.openxmlformats.org/drawingml/2006/table">
            <a:tbl>
              <a:tblPr/>
              <a:tblGrid>
                <a:gridCol w="1322387">
                  <a:extLst>
                    <a:ext uri="{9D8B030D-6E8A-4147-A177-3AD203B41FA5}">
                      <a16:colId xmlns:a16="http://schemas.microsoft.com/office/drawing/2014/main" val="20000"/>
                    </a:ext>
                  </a:extLst>
                </a:gridCol>
                <a:gridCol w="1525588">
                  <a:extLst>
                    <a:ext uri="{9D8B030D-6E8A-4147-A177-3AD203B41FA5}">
                      <a16:colId xmlns:a16="http://schemas.microsoft.com/office/drawing/2014/main" val="20001"/>
                    </a:ext>
                  </a:extLst>
                </a:gridCol>
                <a:gridCol w="1643062">
                  <a:extLst>
                    <a:ext uri="{9D8B030D-6E8A-4147-A177-3AD203B41FA5}">
                      <a16:colId xmlns:a16="http://schemas.microsoft.com/office/drawing/2014/main" val="20002"/>
                    </a:ext>
                  </a:extLst>
                </a:gridCol>
              </a:tblGrid>
              <a:tr h="279977">
                <a:tc gridSpan="3">
                  <a:txBody>
                    <a:bodyPr/>
                    <a:lstStyle>
                      <a:lvl1pPr marL="5683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568325" marR="0" lvl="0" indent="0" algn="ctr" defTabSz="914400" rtl="0" eaLnBrk="1" fontAlgn="base" latinLnBrk="0" hangingPunct="1">
                        <a:lnSpc>
                          <a:spcPct val="115000"/>
                        </a:lnSpc>
                        <a:spcBef>
                          <a:spcPct val="0"/>
                        </a:spcBef>
                        <a:spcAft>
                          <a:spcPct val="0"/>
                        </a:spcAft>
                        <a:buClrTx/>
                        <a:buSzTx/>
                        <a:buFontTx/>
                        <a:buNone/>
                      </a:pPr>
                      <a:r>
                        <a:rPr kumimoji="0" lang="en-US" altLang="en-US" sz="1600" b="1"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SOURCE STATEMENT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9977">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ARTH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START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4000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977">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 </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LDA</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GAMMA</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9977">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 </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ADD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INCR</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9977">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 </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SUB</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ONE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9977">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 </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STA</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DELTA</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9977">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DELTA</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RESW</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9977">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GAMMA</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RESW</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9977">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INCR</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RESW</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9977">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ONE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WORD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9977">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 </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END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 </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32842" name="TextBox 1"/>
          <p:cNvSpPr txBox="1"/>
          <p:nvPr/>
        </p:nvSpPr>
        <p:spPr>
          <a:xfrm>
            <a:off x="1524000" y="1828800"/>
            <a:ext cx="2245166" cy="369332"/>
          </a:xfrm>
          <a:prstGeom prst="rect">
            <a:avLst/>
          </a:prstGeom>
          <a:noFill/>
          <a:ln w="9525">
            <a:noFill/>
          </a:ln>
        </p:spPr>
        <p:txBody>
          <a:bodyPr wrap="none">
            <a:spAutoFit/>
          </a:bodyPr>
          <a:lstStyle/>
          <a:p>
            <a:r>
              <a:rPr lang="en-US" altLang="zh-CN" dirty="0">
                <a:solidFill>
                  <a:srgbClr val="282C59"/>
                </a:solidFill>
                <a:latin typeface="Tahoma" panose="020B0604030504040204" pitchFamily="34" charset="0"/>
              </a:rPr>
              <a:t>SIC/XE program for </a:t>
            </a:r>
            <a:endParaRPr lang="en-US" altLang="zh-CN" dirty="0">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685800" y="304800"/>
            <a:ext cx="7772400" cy="1143000"/>
          </a:xfrm>
        </p:spPr>
        <p:txBody>
          <a:bodyPr vert="horz" wrap="square" lIns="91440" tIns="45720" rIns="91440" bIns="45720" rtlCol="0" anchor="b">
            <a:normAutofit/>
          </a:bodyPr>
          <a:lstStyle/>
          <a:p>
            <a:r>
              <a:rPr lang="en-US" altLang="en-US" dirty="0"/>
              <a:t>SOLUTION:</a:t>
            </a:r>
          </a:p>
        </p:txBody>
      </p:sp>
      <p:sp>
        <p:nvSpPr>
          <p:cNvPr id="33795" name="Content Placeholder 2" descr="Rectangle: Click to edit Master text styles&#10;Second level&#10;Third level&#10;Fourth level&#10;Fifth level"/>
          <p:cNvSpPr>
            <a:spLocks noGrp="1"/>
          </p:cNvSpPr>
          <p:nvPr>
            <p:ph idx="1"/>
          </p:nvPr>
        </p:nvSpPr>
        <p:spPr>
          <a:xfrm>
            <a:off x="533400" y="1423988"/>
            <a:ext cx="4191000" cy="4062412"/>
          </a:xfrm>
        </p:spPr>
        <p:txBody>
          <a:bodyPr vert="horz" wrap="square" lIns="91440" tIns="45720" rIns="91440" bIns="45720" rtlCol="0" anchor="t">
            <a:normAutofit/>
          </a:bodyPr>
          <a:lstStyle/>
          <a:p>
            <a:r>
              <a:rPr lang="en-US" altLang="en-US" sz="2000" b="1" dirty="0"/>
              <a:t>Pass-1:</a:t>
            </a:r>
          </a:p>
          <a:p>
            <a:pPr marL="800100" lvl="1" indent="-342900">
              <a:buFont typeface="Tahoma" panose="020B0604030504040204" pitchFamily="34" charset="0"/>
              <a:buAutoNum type="arabicPeriod"/>
            </a:pPr>
            <a:r>
              <a:rPr lang="en-US" altLang="en-US" sz="1800" dirty="0"/>
              <a:t>Find the length of each instruction.</a:t>
            </a:r>
          </a:p>
          <a:p>
            <a:pPr lvl="2"/>
            <a:r>
              <a:rPr lang="en-US" altLang="en-US" sz="1600" dirty="0"/>
              <a:t>[=3 because it’s a SIC program]</a:t>
            </a:r>
          </a:p>
          <a:p>
            <a:pPr marL="800100" lvl="1" indent="-342900">
              <a:buFont typeface="Tahoma" panose="020B0604030504040204" pitchFamily="34" charset="0"/>
              <a:buAutoNum type="arabicPeriod"/>
            </a:pPr>
            <a:r>
              <a:rPr lang="en-US" altLang="en-US" sz="1800" dirty="0"/>
              <a:t>Find the length of the </a:t>
            </a:r>
            <a:r>
              <a:rPr lang="en-US" altLang="en-US" sz="1800" b="1" dirty="0">
                <a:solidFill>
                  <a:srgbClr val="000000"/>
                </a:solidFill>
              </a:rPr>
              <a:t>data area</a:t>
            </a:r>
          </a:p>
          <a:p>
            <a:pPr marL="800100" lvl="1" indent="-342900">
              <a:buFont typeface="Tahoma" panose="020B0604030504040204" pitchFamily="34" charset="0"/>
              <a:buAutoNum type="arabicPeriod"/>
            </a:pPr>
            <a:r>
              <a:rPr lang="en-US" altLang="en-US" sz="1800" dirty="0"/>
              <a:t>Initialize LOCCTR [Location Counter] and update it based on instruction length of data area</a:t>
            </a:r>
          </a:p>
          <a:p>
            <a:pPr marL="800100" lvl="1" indent="-342900">
              <a:buFont typeface="Tahoma" panose="020B0604030504040204" pitchFamily="34" charset="0"/>
              <a:buAutoNum type="arabicPeriod"/>
            </a:pPr>
            <a:r>
              <a:rPr lang="en-US" altLang="en-US" sz="1800" dirty="0"/>
              <a:t>Find the length of the program in Bytes.</a:t>
            </a:r>
          </a:p>
          <a:p>
            <a:pPr marL="800100" lvl="1" indent="-342900"/>
            <a:endParaRPr lang="en-US" altLang="en-US" sz="1800" dirty="0"/>
          </a:p>
          <a:p>
            <a:pPr lvl="2"/>
            <a:endParaRPr lang="en-US" altLang="en-US" sz="1600" dirty="0"/>
          </a:p>
        </p:txBody>
      </p:sp>
      <p:graphicFrame>
        <p:nvGraphicFramePr>
          <p:cNvPr id="27652" name="Table 27651"/>
          <p:cNvGraphicFramePr>
            <a:graphicFrameLocks noGrp="1"/>
          </p:cNvGraphicFramePr>
          <p:nvPr/>
        </p:nvGraphicFramePr>
        <p:xfrm>
          <a:off x="4803775" y="1465263"/>
          <a:ext cx="3651250" cy="2165354"/>
        </p:xfrm>
        <a:graphic>
          <a:graphicData uri="http://schemas.openxmlformats.org/drawingml/2006/table">
            <a:tbl>
              <a:tblPr/>
              <a:tblGrid>
                <a:gridCol w="838200">
                  <a:extLst>
                    <a:ext uri="{9D8B030D-6E8A-4147-A177-3AD203B41FA5}">
                      <a16:colId xmlns:a16="http://schemas.microsoft.com/office/drawing/2014/main" val="20000"/>
                    </a:ext>
                  </a:extLst>
                </a:gridCol>
                <a:gridCol w="836613">
                  <a:extLst>
                    <a:ext uri="{9D8B030D-6E8A-4147-A177-3AD203B41FA5}">
                      <a16:colId xmlns:a16="http://schemas.microsoft.com/office/drawing/2014/main" val="20001"/>
                    </a:ext>
                  </a:extLst>
                </a:gridCol>
                <a:gridCol w="582612">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733425">
                  <a:extLst>
                    <a:ext uri="{9D8B030D-6E8A-4147-A177-3AD203B41FA5}">
                      <a16:colId xmlns:a16="http://schemas.microsoft.com/office/drawing/2014/main" val="20004"/>
                    </a:ext>
                  </a:extLst>
                </a:gridCol>
              </a:tblGrid>
              <a:tr h="193630">
                <a:tc>
                  <a:txBody>
                    <a:bodyPr/>
                    <a:lstStyle>
                      <a:lvl1pPr marL="259080" indent="-19875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9080" marR="0" lvl="0" indent="-198755" algn="ctr" defTabSz="914400" rtl="0" eaLnBrk="1" fontAlgn="base" latinLnBrk="0" hangingPunct="1">
                        <a:lnSpc>
                          <a:spcPct val="115000"/>
                        </a:lnSpc>
                        <a:spcBef>
                          <a:spcPct val="0"/>
                        </a:spcBef>
                        <a:spcAft>
                          <a:spcPct val="0"/>
                        </a:spcAft>
                        <a:buClrTx/>
                        <a:buSzTx/>
                        <a:buFontTx/>
                        <a:buNone/>
                      </a:pPr>
                      <a:r>
                        <a:rPr kumimoji="0" lang="en-US" altLang="en-US" sz="900" b="1"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LOCCTR</a:t>
                      </a:r>
                      <a:endPar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530225" indent="-46990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530225" marR="0" lvl="0" indent="-46990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rPr>
                        <a:t>LENGTH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marL="5683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568325" marR="0" lvl="0" indent="0" algn="l" defTabSz="914400" rtl="0" eaLnBrk="1" fontAlgn="base" latinLnBrk="0" hangingPunct="1">
                        <a:lnSpc>
                          <a:spcPct val="115000"/>
                        </a:lnSpc>
                        <a:spcBef>
                          <a:spcPct val="0"/>
                        </a:spcBef>
                        <a:spcAft>
                          <a:spcPct val="0"/>
                        </a:spcAft>
                        <a:buClrTx/>
                        <a:buSzTx/>
                        <a:buFontTx/>
                        <a:buNone/>
                      </a:pPr>
                      <a:r>
                        <a:rPr kumimoji="0" lang="en-US" altLang="en-US" sz="9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SOURCE STATEMENT</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2741">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 </a:t>
                      </a:r>
                      <a:endPar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ct val="115000"/>
                        </a:lnSpc>
                        <a:spcBef>
                          <a:spcPct val="0"/>
                        </a:spcBef>
                        <a:spcAft>
                          <a:spcPct val="0"/>
                        </a:spcAft>
                        <a:buClrTx/>
                        <a:buSzTx/>
                        <a:buFontTx/>
                        <a:buNone/>
                      </a:pPr>
                      <a:endPar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ARTH</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START</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4000</a:t>
                      </a:r>
                      <a:endParaRPr kumimoji="0" lang="en-US" altLang="en-US" sz="1400" b="1"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231721">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4000</a:t>
                      </a:r>
                      <a:endPar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FIRST</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LDA</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GAMMA</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193630">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4003</a:t>
                      </a:r>
                      <a:endParaRPr kumimoji="0" lang="en-US" altLang="en-US" sz="16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ADD</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INCR</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193630">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4006</a:t>
                      </a:r>
                      <a:endParaRPr kumimoji="0" lang="en-US" altLang="en-US" sz="16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SUB</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ONE</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192741">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4009</a:t>
                      </a:r>
                      <a:endParaRPr kumimoji="0" lang="en-US" altLang="en-US" sz="16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STA</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DELTA</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193630">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400C</a:t>
                      </a:r>
                      <a:endParaRPr kumimoji="0" lang="en-US" altLang="en-US" sz="16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rPr>
                        <a:t>3</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DELTA</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RESW</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1</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192741">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400F</a:t>
                      </a:r>
                      <a:endParaRPr kumimoji="0" lang="en-US" altLang="en-US" sz="16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rPr>
                        <a:t>3</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GAMMA</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RESW</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1</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193630">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4012</a:t>
                      </a:r>
                      <a:endParaRPr kumimoji="0" lang="en-US" altLang="en-US" sz="16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rPr>
                        <a:t>3</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INCR</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RESW</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1</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8"/>
                  </a:ext>
                </a:extLst>
              </a:tr>
              <a:tr h="193630">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4015</a:t>
                      </a:r>
                      <a:endParaRPr kumimoji="0" lang="en-US" altLang="en-US" sz="16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rPr>
                        <a:t>3</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ONE</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WORD</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1</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9"/>
                  </a:ext>
                </a:extLst>
              </a:tr>
              <a:tr h="193630">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4018</a:t>
                      </a:r>
                      <a:endParaRPr kumimoji="0" lang="en-US" altLang="en-US" sz="16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END</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FIRST</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0"/>
                  </a:ext>
                </a:extLst>
              </a:tr>
            </a:tbl>
          </a:graphicData>
        </a:graphic>
      </p:graphicFrame>
      <p:grpSp>
        <p:nvGrpSpPr>
          <p:cNvPr id="33876" name="Group 12"/>
          <p:cNvGrpSpPr/>
          <p:nvPr/>
        </p:nvGrpSpPr>
        <p:grpSpPr>
          <a:xfrm>
            <a:off x="6477000" y="3532188"/>
            <a:ext cx="1981200" cy="811212"/>
            <a:chOff x="6125110" y="3962385"/>
            <a:chExt cx="2435434" cy="1336301"/>
          </a:xfrm>
        </p:grpSpPr>
        <p:sp>
          <p:nvSpPr>
            <p:cNvPr id="33883" name="Right Brace 10"/>
            <p:cNvSpPr/>
            <p:nvPr/>
          </p:nvSpPr>
          <p:spPr>
            <a:xfrm rot="5400000">
              <a:off x="6674674" y="3412816"/>
              <a:ext cx="1336301" cy="2435434"/>
            </a:xfrm>
            <a:prstGeom prst="rightBrace">
              <a:avLst>
                <a:gd name="adj1" fmla="val 8311"/>
                <a:gd name="adj2" fmla="val 50000"/>
              </a:avLst>
            </a:prstGeom>
            <a:noFill/>
            <a:ln w="9525" cap="flat" cmpd="sng">
              <a:solidFill>
                <a:schemeClr val="tx1"/>
              </a:solidFill>
              <a:prstDash val="solid"/>
              <a:headEnd type="none" w="med" len="med"/>
              <a:tailEnd type="none" w="med" len="med"/>
            </a:ln>
          </p:spPr>
          <p:txBody>
            <a:bodyPr wrap="none"/>
            <a:lstStyle/>
            <a:p>
              <a:endParaRPr lang="en-US" altLang="en-US" dirty="0">
                <a:latin typeface="Tahoma" panose="020B0604030504040204" pitchFamily="34" charset="0"/>
              </a:endParaRPr>
            </a:p>
          </p:txBody>
        </p:sp>
        <p:sp>
          <p:nvSpPr>
            <p:cNvPr id="33884" name="TextBox 11"/>
            <p:cNvSpPr txBox="1"/>
            <p:nvPr/>
          </p:nvSpPr>
          <p:spPr>
            <a:xfrm>
              <a:off x="6902765" y="4114782"/>
              <a:ext cx="928276" cy="608397"/>
            </a:xfrm>
            <a:prstGeom prst="rect">
              <a:avLst/>
            </a:prstGeom>
            <a:noFill/>
            <a:ln w="9525">
              <a:noFill/>
            </a:ln>
          </p:spPr>
          <p:txBody>
            <a:bodyPr wrap="none">
              <a:spAutoFit/>
            </a:bodyPr>
            <a:lstStyle/>
            <a:p>
              <a:r>
                <a:rPr lang="en-US" altLang="en-US" dirty="0">
                  <a:latin typeface="Tahoma" panose="020B0604030504040204" pitchFamily="34" charset="0"/>
                </a:rPr>
                <a:t>Given</a:t>
              </a:r>
            </a:p>
          </p:txBody>
        </p:sp>
      </p:grpSp>
      <p:cxnSp>
        <p:nvCxnSpPr>
          <p:cNvPr id="27733" name="Straight Arrow Connector 38"/>
          <p:cNvCxnSpPr/>
          <p:nvPr/>
        </p:nvCxnSpPr>
        <p:spPr>
          <a:xfrm flipH="1">
            <a:off x="5486400" y="1752600"/>
            <a:ext cx="2438400" cy="152400"/>
          </a:xfrm>
          <a:prstGeom prst="straightConnector1">
            <a:avLst/>
          </a:prstGeom>
          <a:ln w="15875" cap="flat" cmpd="sng">
            <a:solidFill>
              <a:srgbClr val="FF0000"/>
            </a:solidFill>
            <a:prstDash val="solid"/>
            <a:headEnd type="none" w="med" len="med"/>
            <a:tailEnd type="arrow" w="med" len="med"/>
          </a:ln>
        </p:spPr>
      </p:cxnSp>
      <p:sp>
        <p:nvSpPr>
          <p:cNvPr id="33878" name="TextBox 50"/>
          <p:cNvSpPr txBox="1"/>
          <p:nvPr/>
        </p:nvSpPr>
        <p:spPr>
          <a:xfrm>
            <a:off x="2447928" y="5010150"/>
            <a:ext cx="2200275" cy="647700"/>
          </a:xfrm>
          <a:prstGeom prst="rect">
            <a:avLst/>
          </a:prstGeom>
          <a:noFill/>
          <a:ln w="9525">
            <a:noFill/>
          </a:ln>
        </p:spPr>
        <p:txBody>
          <a:bodyPr>
            <a:spAutoFit/>
          </a:bodyPr>
          <a:lstStyle/>
          <a:p>
            <a:r>
              <a:rPr lang="en-US" altLang="en-US" sz="1200" dirty="0">
                <a:latin typeface="Tahoma" panose="020B0604030504040204" pitchFamily="34" charset="0"/>
              </a:rPr>
              <a:t>LOCCTR-Starting address</a:t>
            </a:r>
          </a:p>
          <a:p>
            <a:r>
              <a:rPr lang="en-US" altLang="en-US" sz="1200" dirty="0">
                <a:latin typeface="Tahoma" panose="020B0604030504040204" pitchFamily="34" charset="0"/>
              </a:rPr>
              <a:t>     4018-4000</a:t>
            </a:r>
          </a:p>
          <a:p>
            <a:r>
              <a:rPr lang="en-US" altLang="en-US" sz="1200" b="1" dirty="0">
                <a:solidFill>
                  <a:srgbClr val="000000"/>
                </a:solidFill>
                <a:latin typeface="Tahoma" panose="020B0604030504040204" pitchFamily="34" charset="0"/>
              </a:rPr>
              <a:t>     =18 bytes</a:t>
            </a:r>
          </a:p>
        </p:txBody>
      </p:sp>
      <p:cxnSp>
        <p:nvCxnSpPr>
          <p:cNvPr id="27735" name="Straight Arrow Connector 52"/>
          <p:cNvCxnSpPr/>
          <p:nvPr/>
        </p:nvCxnSpPr>
        <p:spPr>
          <a:xfrm flipH="1">
            <a:off x="4267203" y="3048000"/>
            <a:ext cx="1624013" cy="76200"/>
          </a:xfrm>
          <a:prstGeom prst="straightConnector1">
            <a:avLst/>
          </a:prstGeom>
          <a:ln w="9525" cap="flat" cmpd="sng">
            <a:solidFill>
              <a:schemeClr val="tx1"/>
            </a:solidFill>
            <a:prstDash val="solid"/>
            <a:headEnd type="none" w="med" len="med"/>
            <a:tailEnd type="arrow" w="med" len="med"/>
          </a:ln>
        </p:spPr>
      </p:cxnSp>
      <p:pic>
        <p:nvPicPr>
          <p:cNvPr id="27736" name="Picture 1"/>
          <p:cNvPicPr>
            <a:picLocks noChangeAspect="1"/>
          </p:cNvPicPr>
          <p:nvPr/>
        </p:nvPicPr>
        <p:blipFill>
          <a:blip r:embed="rId2"/>
          <a:stretch>
            <a:fillRect/>
          </a:stretch>
        </p:blipFill>
        <p:spPr>
          <a:xfrm>
            <a:off x="5427666" y="5486403"/>
            <a:ext cx="2401887" cy="1274763"/>
          </a:xfrm>
          <a:prstGeom prst="rect">
            <a:avLst/>
          </a:prstGeom>
          <a:noFill/>
          <a:ln w="9525">
            <a:noFill/>
          </a:ln>
        </p:spPr>
      </p:pic>
      <p:sp>
        <p:nvSpPr>
          <p:cNvPr id="33881" name="TextBox 56"/>
          <p:cNvSpPr txBox="1"/>
          <p:nvPr/>
        </p:nvSpPr>
        <p:spPr>
          <a:xfrm>
            <a:off x="1524000" y="5775325"/>
            <a:ext cx="2520950" cy="584200"/>
          </a:xfrm>
          <a:prstGeom prst="rect">
            <a:avLst/>
          </a:prstGeom>
          <a:noFill/>
          <a:ln w="9525">
            <a:noFill/>
          </a:ln>
        </p:spPr>
        <p:txBody>
          <a:bodyPr>
            <a:spAutoFit/>
          </a:bodyPr>
          <a:lstStyle/>
          <a:p>
            <a:r>
              <a:rPr lang="en-US" altLang="en-US" sz="1600" dirty="0">
                <a:latin typeface="Tahoma" panose="020B0604030504040204" pitchFamily="34" charset="0"/>
              </a:rPr>
              <a:t>Symbol table generated after pass-1</a:t>
            </a:r>
          </a:p>
        </p:txBody>
      </p:sp>
      <p:sp>
        <p:nvSpPr>
          <p:cNvPr id="33882" name="Right Arrow 59"/>
          <p:cNvSpPr/>
          <p:nvPr/>
        </p:nvSpPr>
        <p:spPr>
          <a:xfrm>
            <a:off x="4089400" y="5956303"/>
            <a:ext cx="990600" cy="195263"/>
          </a:xfrm>
          <a:prstGeom prst="rightArrow">
            <a:avLst>
              <a:gd name="adj1" fmla="val 50000"/>
              <a:gd name="adj2" fmla="val 49651"/>
            </a:avLst>
          </a:prstGeom>
          <a:solidFill>
            <a:schemeClr val="accent1"/>
          </a:solidFill>
          <a:ln w="9525" cap="flat" cmpd="sng">
            <a:solidFill>
              <a:schemeClr val="tx1"/>
            </a:solidFill>
            <a:prstDash val="solid"/>
            <a:round/>
            <a:headEnd type="none" w="med" len="med"/>
            <a:tailEnd type="none" w="med" len="med"/>
          </a:ln>
        </p:spPr>
        <p:txBody>
          <a:bodyPr wrap="none"/>
          <a:lstStyle/>
          <a:p>
            <a:endParaRPr lang="en-US" altLang="en-US" dirty="0">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vert="horz" wrap="square" lIns="91440" tIns="45720" rIns="91440" bIns="45720" rtlCol="0" anchor="b">
            <a:normAutofit/>
          </a:bodyPr>
          <a:lstStyle/>
          <a:p>
            <a:r>
              <a:rPr lang="en-US" altLang="en-US" dirty="0"/>
              <a:t>SOLUTION:</a:t>
            </a:r>
          </a:p>
        </p:txBody>
      </p:sp>
      <p:sp>
        <p:nvSpPr>
          <p:cNvPr id="34819" name="Content Placeholder 7" descr="Rectangle: Click to edit Master text styles&#10;Second level&#10;Third level&#10;Fourth level&#10;Fifth level"/>
          <p:cNvSpPr>
            <a:spLocks noGrp="1"/>
          </p:cNvSpPr>
          <p:nvPr>
            <p:ph idx="1"/>
          </p:nvPr>
        </p:nvSpPr>
        <p:spPr>
          <a:xfrm>
            <a:off x="762000" y="1600200"/>
            <a:ext cx="7772400" cy="4114800"/>
          </a:xfrm>
        </p:spPr>
        <p:txBody>
          <a:bodyPr vert="horz" wrap="square" lIns="91440" tIns="45720" rIns="91440" bIns="45720" rtlCol="0" anchor="t">
            <a:normAutofit/>
          </a:bodyPr>
          <a:lstStyle/>
          <a:p>
            <a:r>
              <a:rPr lang="en-US" altLang="en-US" sz="2800" dirty="0"/>
              <a:t>Pass-2</a:t>
            </a:r>
          </a:p>
          <a:p>
            <a:pPr lvl="1"/>
            <a:r>
              <a:rPr lang="en-US" altLang="en-US" sz="2400" dirty="0"/>
              <a:t>Get opcode from OPTAB and address of symbolic operands from SYMTAB and generate the object code using the following format</a:t>
            </a:r>
          </a:p>
          <a:p>
            <a:pPr lvl="1"/>
            <a:endParaRPr lang="en-US" altLang="en-US" sz="2400" dirty="0"/>
          </a:p>
          <a:p>
            <a:pPr lvl="1"/>
            <a:endParaRPr lang="en-US" altLang="en-US" sz="2400" dirty="0"/>
          </a:p>
          <a:p>
            <a:pPr lvl="1"/>
            <a:endParaRPr lang="en-US" altLang="en-US" sz="2400" dirty="0"/>
          </a:p>
          <a:p>
            <a:pPr lvl="1"/>
            <a:endParaRPr lang="en-US" altLang="en-US" sz="2400" dirty="0"/>
          </a:p>
          <a:p>
            <a:pPr lvl="1"/>
            <a:r>
              <a:rPr lang="en-US" altLang="en-US" sz="2400" dirty="0"/>
              <a:t>The complete object program for the given SIC is </a:t>
            </a:r>
          </a:p>
          <a:p>
            <a:pPr lvl="1"/>
            <a:endParaRPr lang="en-US" altLang="en-US" sz="2400" dirty="0"/>
          </a:p>
        </p:txBody>
      </p:sp>
      <p:graphicFrame>
        <p:nvGraphicFramePr>
          <p:cNvPr id="28676" name="Table 28675"/>
          <p:cNvGraphicFramePr>
            <a:graphicFrameLocks noGrp="1"/>
          </p:cNvGraphicFramePr>
          <p:nvPr/>
        </p:nvGraphicFramePr>
        <p:xfrm>
          <a:off x="1752600" y="3276600"/>
          <a:ext cx="5638800" cy="1519240"/>
        </p:xfrm>
        <a:graphic>
          <a:graphicData uri="http://schemas.openxmlformats.org/drawingml/2006/table">
            <a:tbl>
              <a:tblPr/>
              <a:tblGrid>
                <a:gridCol w="1065213">
                  <a:extLst>
                    <a:ext uri="{9D8B030D-6E8A-4147-A177-3AD203B41FA5}">
                      <a16:colId xmlns:a16="http://schemas.microsoft.com/office/drawing/2014/main" val="20000"/>
                    </a:ext>
                  </a:extLst>
                </a:gridCol>
                <a:gridCol w="99218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tblGrid>
              <a:tr h="350838">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dirty="0">
                          <a:ln>
                            <a:noFill/>
                          </a:ln>
                          <a:solidFill>
                            <a:srgbClr val="000000"/>
                          </a:solidFill>
                          <a:effectLst/>
                          <a:latin typeface="Calibri" panose="020F0502020204030204" charset="0"/>
                          <a:ea typeface="PMingLiU"/>
                          <a:cs typeface="Calibri" panose="020F0502020204030204" charset="0"/>
                        </a:rPr>
                        <a:t>Instruction</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dirty="0">
                          <a:ln>
                            <a:noFill/>
                          </a:ln>
                          <a:solidFill>
                            <a:srgbClr val="000000"/>
                          </a:solidFill>
                          <a:effectLst/>
                          <a:latin typeface="Tahoma" panose="020B0604030504040204" pitchFamily="34" charset="0"/>
                          <a:ea typeface="PMingLiU"/>
                          <a:cs typeface="PMingLiU"/>
                        </a:rPr>
                        <a:t>Opcode</a:t>
                      </a:r>
                    </a:p>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dirty="0">
                          <a:ln>
                            <a:noFill/>
                          </a:ln>
                          <a:solidFill>
                            <a:srgbClr val="000000"/>
                          </a:solidFill>
                          <a:effectLst/>
                          <a:latin typeface="Calibri" panose="020F0502020204030204" charset="0"/>
                          <a:ea typeface="PMingLiU"/>
                          <a:cs typeface="Calibri" panose="020F0502020204030204" charset="0"/>
                        </a:rPr>
                        <a:t>8-bits</a:t>
                      </a:r>
                      <a:endParaRPr kumimoji="0" lang="en-US" altLang="en-US" sz="1100" b="1" i="0" u="none" strike="noStrike" cap="none" normalizeH="0" baseline="0" dirty="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5080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50800"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a:ln>
                            <a:noFill/>
                          </a:ln>
                          <a:solidFill>
                            <a:srgbClr val="000000"/>
                          </a:solidFill>
                          <a:effectLst/>
                          <a:latin typeface="Tahoma" panose="020B0604030504040204" pitchFamily="34" charset="0"/>
                          <a:ea typeface="PMingLiU"/>
                          <a:cs typeface="PMingLiU"/>
                        </a:rPr>
                        <a:t>X</a:t>
                      </a:r>
                      <a:endPar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a:ln>
                            <a:noFill/>
                          </a:ln>
                          <a:solidFill>
                            <a:srgbClr val="000000"/>
                          </a:solidFill>
                          <a:effectLst/>
                          <a:latin typeface="Tahoma" panose="020B0604030504040204" pitchFamily="34" charset="0"/>
                          <a:ea typeface="PMingLiU"/>
                          <a:cs typeface="PMingLiU"/>
                        </a:rPr>
                        <a:t>Address</a:t>
                      </a:r>
                    </a:p>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a:ln>
                            <a:noFill/>
                          </a:ln>
                          <a:solidFill>
                            <a:srgbClr val="000000"/>
                          </a:solidFill>
                          <a:effectLst/>
                          <a:latin typeface="Calibri" panose="020F0502020204030204" charset="0"/>
                          <a:ea typeface="PMingLiU"/>
                          <a:cs typeface="Calibri" panose="020F0502020204030204" charset="0"/>
                        </a:rPr>
                        <a:t>15-bits</a:t>
                      </a:r>
                      <a:endPar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Object Code</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80988">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rPr>
                        <a:t>LDA GAMMA</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rPr>
                        <a:t>0000 0000</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F0D8"/>
                    </a:solid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dirty="0">
                          <a:ln>
                            <a:noFill/>
                          </a:ln>
                          <a:solidFill>
                            <a:schemeClr val="tx2"/>
                          </a:solidFill>
                          <a:effectLst/>
                          <a:latin typeface="Tahoma" panose="020B0604030504040204" pitchFamily="34" charset="0"/>
                          <a:ea typeface="PMingLiU"/>
                          <a:cs typeface="PMingLiU"/>
                        </a:rPr>
                        <a:t>0</a:t>
                      </a:r>
                      <a:endParaRPr kumimoji="0" lang="en-US" altLang="en-US" sz="1100" b="1" i="0" u="none" strike="noStrike" cap="none" normalizeH="0" baseline="0" dirty="0">
                        <a:ln>
                          <a:noFill/>
                        </a:ln>
                        <a:solidFill>
                          <a:schemeClr val="tx2"/>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F0D8"/>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dirty="0">
                          <a:ln>
                            <a:noFill/>
                          </a:ln>
                          <a:solidFill>
                            <a:schemeClr val="tx2"/>
                          </a:solidFill>
                          <a:effectLst/>
                          <a:latin typeface="Tahoma" panose="020B0604030504040204" pitchFamily="34" charset="0"/>
                          <a:ea typeface="PMingLiU"/>
                          <a:cs typeface="PMingLiU"/>
                        </a:rPr>
                        <a:t>100</a:t>
                      </a:r>
                      <a:r>
                        <a:rPr kumimoji="0" lang="en-US" altLang="en-US" sz="1200" b="0" i="0" u="none" strike="noStrike" cap="none" normalizeH="0" baseline="0" dirty="0">
                          <a:ln>
                            <a:noFill/>
                          </a:ln>
                          <a:solidFill>
                            <a:srgbClr val="000000"/>
                          </a:solidFill>
                          <a:effectLst/>
                          <a:latin typeface="Tahoma" panose="020B0604030504040204" pitchFamily="34" charset="0"/>
                          <a:ea typeface="PMingLiU"/>
                          <a:cs typeface="PMingLiU"/>
                        </a:rPr>
                        <a:t> 0000 0000 1111</a:t>
                      </a:r>
                      <a:endParaRPr kumimoji="0" lang="en-US" altLang="en-US" sz="1600" b="0" i="0" u="none" strike="noStrike" cap="none" normalizeH="0" baseline="0" dirty="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FF0000"/>
                          </a:solidFill>
                          <a:effectLst/>
                          <a:latin typeface="Calibri" panose="020F0502020204030204" charset="0"/>
                          <a:ea typeface="PMingLiU"/>
                          <a:cs typeface="Calibri" panose="020F0502020204030204" charset="0"/>
                        </a:rPr>
                        <a:t>00400F</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325438">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rPr>
                        <a:t>ADD INCR</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rPr>
                        <a:t>0001 1000</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F0D8"/>
                    </a:solid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a:ln>
                            <a:noFill/>
                          </a:ln>
                          <a:solidFill>
                            <a:schemeClr val="tx2"/>
                          </a:solidFill>
                          <a:effectLst/>
                          <a:latin typeface="Tahoma" panose="020B0604030504040204" pitchFamily="34" charset="0"/>
                          <a:ea typeface="PMingLiU"/>
                          <a:cs typeface="PMingLiU"/>
                        </a:rPr>
                        <a:t>0</a:t>
                      </a:r>
                      <a:endPar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BF8ED"/>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Tahoma" panose="020B0604030504040204" pitchFamily="34" charset="0"/>
                          <a:ea typeface="PMingLiU"/>
                          <a:cs typeface="PMingLiU"/>
                        </a:rPr>
                        <a:t>100</a:t>
                      </a:r>
                      <a:r>
                        <a:rPr kumimoji="0" lang="en-US" altLang="en-US" sz="1200" b="0" i="0" u="none" strike="noStrike" cap="none" normalizeH="0" baseline="0">
                          <a:ln>
                            <a:noFill/>
                          </a:ln>
                          <a:solidFill>
                            <a:srgbClr val="000000"/>
                          </a:solidFill>
                          <a:effectLst/>
                          <a:latin typeface="Tahoma" panose="020B0604030504040204" pitchFamily="34" charset="0"/>
                          <a:ea typeface="PMingLiU"/>
                          <a:cs typeface="PMingLiU"/>
                        </a:rPr>
                        <a:t> 0000 0001 0010</a:t>
                      </a:r>
                      <a:endParaRPr kumimoji="0" lang="en-US" altLang="en-US" sz="16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FF0000"/>
                          </a:solidFill>
                          <a:effectLst/>
                          <a:latin typeface="Calibri" panose="020F0502020204030204" charset="0"/>
                          <a:ea typeface="PMingLiU"/>
                          <a:cs typeface="Calibri" panose="020F0502020204030204" charset="0"/>
                        </a:rPr>
                        <a:t>184012</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80988">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rPr>
                        <a:t>SUB ONE</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rPr>
                        <a:t>0001 1100</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8F0D8"/>
                    </a:solid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a:ln>
                            <a:noFill/>
                          </a:ln>
                          <a:solidFill>
                            <a:schemeClr val="tx2"/>
                          </a:solidFill>
                          <a:effectLst/>
                          <a:latin typeface="Tahoma" panose="020B0604030504040204" pitchFamily="34" charset="0"/>
                          <a:ea typeface="PMingLiU"/>
                          <a:cs typeface="PMingLiU"/>
                        </a:rPr>
                        <a:t>0</a:t>
                      </a:r>
                      <a:endPar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8F0D8"/>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Tahoma" panose="020B0604030504040204" pitchFamily="34" charset="0"/>
                          <a:ea typeface="PMingLiU"/>
                          <a:cs typeface="PMingLiU"/>
                        </a:rPr>
                        <a:t>100</a:t>
                      </a:r>
                      <a:r>
                        <a:rPr kumimoji="0" lang="en-US" altLang="en-US" sz="1200" b="0" i="0" u="none" strike="noStrike" cap="none" normalizeH="0" baseline="0">
                          <a:ln>
                            <a:noFill/>
                          </a:ln>
                          <a:solidFill>
                            <a:srgbClr val="000000"/>
                          </a:solidFill>
                          <a:effectLst/>
                          <a:latin typeface="Tahoma" panose="020B0604030504040204" pitchFamily="34" charset="0"/>
                          <a:ea typeface="PMingLiU"/>
                          <a:cs typeface="PMingLiU"/>
                        </a:rPr>
                        <a:t> 0000 0001 0101</a:t>
                      </a:r>
                      <a:endParaRPr kumimoji="0" lang="en-US" altLang="en-US" sz="16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a:ln>
                            <a:noFill/>
                          </a:ln>
                          <a:solidFill>
                            <a:srgbClr val="FF0000"/>
                          </a:solidFill>
                          <a:effectLst/>
                          <a:latin typeface="Calibri" panose="020F0502020204030204" charset="0"/>
                          <a:ea typeface="PMingLiU"/>
                          <a:cs typeface="Calibri" panose="020F0502020204030204" charset="0"/>
                        </a:rPr>
                        <a:t>1C4015</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280988">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rPr>
                        <a:t>STA DELTA</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rPr>
                        <a:t>0000 1100</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a:ln>
                            <a:noFill/>
                          </a:ln>
                          <a:solidFill>
                            <a:schemeClr val="tx2"/>
                          </a:solidFill>
                          <a:effectLst/>
                          <a:latin typeface="Tahoma" panose="020B0604030504040204" pitchFamily="34" charset="0"/>
                          <a:ea typeface="PMingLiU"/>
                          <a:cs typeface="PMingLiU"/>
                        </a:rPr>
                        <a:t>0</a:t>
                      </a:r>
                      <a:endPar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Tahoma" panose="020B0604030504040204" pitchFamily="34" charset="0"/>
                          <a:ea typeface="PMingLiU"/>
                          <a:cs typeface="PMingLiU"/>
                        </a:rPr>
                        <a:t>100</a:t>
                      </a:r>
                      <a:r>
                        <a:rPr kumimoji="0" lang="en-US" altLang="en-US" sz="1200" b="0" i="0" u="none" strike="noStrike" cap="none" normalizeH="0" baseline="0">
                          <a:ln>
                            <a:noFill/>
                          </a:ln>
                          <a:solidFill>
                            <a:srgbClr val="000000"/>
                          </a:solidFill>
                          <a:effectLst/>
                          <a:latin typeface="Tahoma" panose="020B0604030504040204" pitchFamily="34" charset="0"/>
                          <a:ea typeface="PMingLiU"/>
                          <a:cs typeface="PMingLiU"/>
                        </a:rPr>
                        <a:t> 0000 0000 1100</a:t>
                      </a:r>
                      <a:endParaRPr kumimoji="0" lang="en-US" altLang="en-US" sz="16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600" b="0" i="0" u="none" strike="noStrike" cap="none" normalizeH="0" baseline="0" dirty="0">
                          <a:ln>
                            <a:noFill/>
                          </a:ln>
                          <a:solidFill>
                            <a:srgbClr val="FF0000"/>
                          </a:solidFill>
                          <a:effectLst/>
                          <a:latin typeface="Calibri" panose="020F0502020204030204" charset="0"/>
                          <a:ea typeface="PMingLiU"/>
                          <a:cs typeface="Calibri" panose="020F0502020204030204" charset="0"/>
                        </a:rPr>
                        <a:t>0C400C</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sp>
        <p:nvSpPr>
          <p:cNvPr id="28718" name="Rectangle 9"/>
          <p:cNvSpPr/>
          <p:nvPr/>
        </p:nvSpPr>
        <p:spPr>
          <a:xfrm>
            <a:off x="1601788" y="5472116"/>
            <a:ext cx="4964112" cy="1323975"/>
          </a:xfrm>
          <a:prstGeom prst="rect">
            <a:avLst/>
          </a:prstGeom>
          <a:noFill/>
          <a:ln w="9525">
            <a:noFill/>
          </a:ln>
        </p:spPr>
        <p:txBody>
          <a:bodyPr>
            <a:spAutoFit/>
          </a:bodyPr>
          <a:lstStyle/>
          <a:p>
            <a:r>
              <a:rPr lang="de-DE" altLang="en-US" sz="2000" b="1" dirty="0">
                <a:solidFill>
                  <a:srgbClr val="000000"/>
                </a:solidFill>
                <a:latin typeface="Tahoma" panose="020B0604030504040204" pitchFamily="34" charset="0"/>
              </a:rPr>
              <a:t>H</a:t>
            </a:r>
            <a:r>
              <a:rPr lang="de-DE" altLang="en-US" sz="2000" dirty="0">
                <a:solidFill>
                  <a:srgbClr val="000000"/>
                </a:solidFill>
                <a:latin typeface="Tahoma" panose="020B0604030504040204" pitchFamily="34" charset="0"/>
              </a:rPr>
              <a:t>ARTH </a:t>
            </a:r>
            <a:r>
              <a:rPr lang="de-DE" altLang="en-US" sz="2000" b="1" dirty="0">
                <a:solidFill>
                  <a:srgbClr val="000000"/>
                </a:solidFill>
                <a:latin typeface="Tahoma" panose="020B0604030504040204" pitchFamily="34" charset="0"/>
              </a:rPr>
              <a:t>004000</a:t>
            </a:r>
            <a:r>
              <a:rPr lang="de-DE" altLang="en-US" sz="2000" dirty="0">
                <a:solidFill>
                  <a:srgbClr val="000000"/>
                </a:solidFill>
                <a:latin typeface="Tahoma" panose="020B0604030504040204" pitchFamily="34" charset="0"/>
              </a:rPr>
              <a:t>000018 </a:t>
            </a:r>
            <a:r>
              <a:rPr lang="de-DE" altLang="en-US" sz="2000" b="1" dirty="0">
                <a:solidFill>
                  <a:srgbClr val="000000"/>
                </a:solidFill>
                <a:latin typeface="Tahoma" panose="020B0604030504040204" pitchFamily="34" charset="0"/>
              </a:rPr>
              <a:t>T</a:t>
            </a:r>
            <a:r>
              <a:rPr lang="de-DE" altLang="en-US" sz="2000" dirty="0">
                <a:solidFill>
                  <a:schemeClr val="tx2"/>
                </a:solidFill>
                <a:latin typeface="Tahoma" panose="020B0604030504040204" pitchFamily="34" charset="0"/>
              </a:rPr>
              <a:t>004000</a:t>
            </a:r>
            <a:r>
              <a:rPr lang="de-DE" altLang="en-US" sz="2000" dirty="0">
                <a:solidFill>
                  <a:srgbClr val="FF0000"/>
                </a:solidFill>
                <a:latin typeface="Tahoma" panose="020B0604030504040204" pitchFamily="34" charset="0"/>
              </a:rPr>
              <a:t>0C</a:t>
            </a:r>
            <a:r>
              <a:rPr lang="de-DE" altLang="en-US" sz="2000" dirty="0">
                <a:solidFill>
                  <a:srgbClr val="000000"/>
                </a:solidFill>
                <a:latin typeface="Tahoma" panose="020B0604030504040204" pitchFamily="34" charset="0"/>
              </a:rPr>
              <a:t>00400F1840121C40150C400C </a:t>
            </a:r>
            <a:r>
              <a:rPr lang="de-DE" altLang="en-US" sz="2000" b="1" dirty="0">
                <a:solidFill>
                  <a:srgbClr val="000000"/>
                </a:solidFill>
                <a:latin typeface="Tahoma" panose="020B0604030504040204" pitchFamily="34" charset="0"/>
              </a:rPr>
              <a:t>T</a:t>
            </a:r>
            <a:r>
              <a:rPr lang="de-DE" altLang="en-US" sz="2000" dirty="0">
                <a:solidFill>
                  <a:schemeClr val="tx2"/>
                </a:solidFill>
                <a:latin typeface="Tahoma" panose="020B0604030504040204" pitchFamily="34" charset="0"/>
              </a:rPr>
              <a:t>004015</a:t>
            </a:r>
            <a:r>
              <a:rPr lang="de-DE" altLang="en-US" sz="2000" dirty="0">
                <a:solidFill>
                  <a:srgbClr val="FF0000"/>
                </a:solidFill>
                <a:latin typeface="Tahoma" panose="020B0604030504040204" pitchFamily="34" charset="0"/>
              </a:rPr>
              <a:t>03</a:t>
            </a:r>
            <a:r>
              <a:rPr lang="de-DE" altLang="en-US" sz="2000" dirty="0">
                <a:solidFill>
                  <a:srgbClr val="000000"/>
                </a:solidFill>
                <a:latin typeface="Tahoma" panose="020B0604030504040204" pitchFamily="34" charset="0"/>
              </a:rPr>
              <a:t>000001</a:t>
            </a:r>
          </a:p>
          <a:p>
            <a:r>
              <a:rPr lang="de-DE" altLang="en-US" sz="2000" b="1" dirty="0">
                <a:solidFill>
                  <a:srgbClr val="000000"/>
                </a:solidFill>
                <a:latin typeface="Tahoma" panose="020B0604030504040204" pitchFamily="34" charset="0"/>
              </a:rPr>
              <a:t>E</a:t>
            </a:r>
            <a:r>
              <a:rPr lang="de-DE" altLang="en-US" sz="2000" dirty="0">
                <a:solidFill>
                  <a:srgbClr val="000000"/>
                </a:solidFill>
                <a:latin typeface="Tahoma" panose="020B0604030504040204" pitchFamily="34" charset="0"/>
              </a:rPr>
              <a:t>004000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8718"/>
                                        </p:tgtEl>
                                        <p:attrNameLst>
                                          <p:attrName>style.visibility</p:attrName>
                                        </p:attrNameLst>
                                      </p:cBhvr>
                                      <p:to>
                                        <p:strVal val="visible"/>
                                      </p:to>
                                    </p:set>
                                    <p:anim calcmode="lin" valueType="num">
                                      <p:cBhvr additive="base">
                                        <p:cTn id="7" dur="5000" fill="hold"/>
                                        <p:tgtEl>
                                          <p:spTgt spid="28718"/>
                                        </p:tgtEl>
                                        <p:attrNameLst>
                                          <p:attrName>ppt_x</p:attrName>
                                        </p:attrNameLst>
                                      </p:cBhvr>
                                      <p:tavLst>
                                        <p:tav tm="0">
                                          <p:val>
                                            <p:strVal val="#ppt_x"/>
                                          </p:val>
                                        </p:tav>
                                        <p:tav tm="100000">
                                          <p:val>
                                            <p:strVal val="#ppt_x"/>
                                          </p:val>
                                        </p:tav>
                                      </p:tavLst>
                                    </p:anim>
                                    <p:anim calcmode="lin" valueType="num">
                                      <p:cBhvr additive="base">
                                        <p:cTn id="8" dur="5000" fill="hold"/>
                                        <p:tgtEl>
                                          <p:spTgt spid="287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p:txBody>
          <a:bodyPr vert="horz" wrap="square" lIns="91440" tIns="45720" rIns="91440" bIns="45720" rtlCol="0" anchor="b">
            <a:normAutofit fontScale="90000"/>
          </a:bodyPr>
          <a:lstStyle/>
          <a:p>
            <a:pPr eaLnBrk="1" hangingPunct="1"/>
            <a:r>
              <a:rPr lang="en-US" altLang="zh-TW" dirty="0"/>
              <a:t>Generate the complete Object program for the following:</a:t>
            </a:r>
          </a:p>
        </p:txBody>
      </p:sp>
      <p:sp>
        <p:nvSpPr>
          <p:cNvPr id="35843" name="TextBox 4"/>
          <p:cNvSpPr txBox="1"/>
          <p:nvPr/>
        </p:nvSpPr>
        <p:spPr>
          <a:xfrm>
            <a:off x="900116" y="5178425"/>
            <a:ext cx="3260893" cy="369332"/>
          </a:xfrm>
          <a:prstGeom prst="rect">
            <a:avLst/>
          </a:prstGeom>
          <a:noFill/>
          <a:ln w="9525">
            <a:noFill/>
          </a:ln>
        </p:spPr>
        <p:txBody>
          <a:bodyPr wrap="none">
            <a:spAutoFit/>
          </a:bodyPr>
          <a:lstStyle/>
          <a:p>
            <a:r>
              <a:rPr lang="en-US" altLang="en-US" dirty="0">
                <a:latin typeface="Tahoma" panose="020B0604030504040204" pitchFamily="34" charset="0"/>
              </a:rPr>
              <a:t>Assume the following opcodes</a:t>
            </a:r>
          </a:p>
        </p:txBody>
      </p:sp>
      <p:graphicFrame>
        <p:nvGraphicFramePr>
          <p:cNvPr id="35844" name="Content Placeholder 35843"/>
          <p:cNvGraphicFramePr>
            <a:graphicFrameLocks noGrp="1"/>
          </p:cNvGraphicFramePr>
          <p:nvPr>
            <p:ph idx="1"/>
          </p:nvPr>
        </p:nvGraphicFramePr>
        <p:xfrm>
          <a:off x="1600200" y="1905000"/>
          <a:ext cx="2463800" cy="2952750"/>
        </p:xfrm>
        <a:graphic>
          <a:graphicData uri="http://schemas.openxmlformats.org/drawingml/2006/table">
            <a:tbl>
              <a:tblPr/>
              <a:tblGrid>
                <a:gridCol w="725488">
                  <a:extLst>
                    <a:ext uri="{9D8B030D-6E8A-4147-A177-3AD203B41FA5}">
                      <a16:colId xmlns:a16="http://schemas.microsoft.com/office/drawing/2014/main" val="20000"/>
                    </a:ext>
                  </a:extLst>
                </a:gridCol>
                <a:gridCol w="823912">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11138">
                <a:tc gridSpan="3">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568325" lvl="0" indent="0" algn="ctr" eaLnBrk="1" hangingPunct="1">
                        <a:lnSpc>
                          <a:spcPct val="115000"/>
                        </a:lnSpc>
                        <a:buNone/>
                      </a:pPr>
                      <a:r>
                        <a:rPr lang="en-US" altLang="x-none" sz="1200" b="1" dirty="0">
                          <a:latin typeface="Times New Roman" panose="02020603050405020304" pitchFamily="18" charset="0"/>
                          <a:cs typeface="Calibri" panose="020F0502020204030204" charset="0"/>
                        </a:rPr>
                        <a:t>SOURCE STATEMENT</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2095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SUM</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START</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0</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1137">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FIRST</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CLEAR</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X</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27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 </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LDA</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#0</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95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 </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+LDB</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#TOTAL</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113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 </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BASE</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TOTAL</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1137">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LOOP</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ADD</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TABLE,X</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113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 </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TIX</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COUNT</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95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 </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JLT</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LOOP</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1137">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 </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STA</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TOTAL</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27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COUNT</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RESW</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1</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113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TABLE</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RESW</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2000</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095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TOTAL</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RESW</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1</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11137">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 </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ct val="115000"/>
                        </a:lnSpc>
                        <a:buNone/>
                      </a:pPr>
                      <a:r>
                        <a:rPr lang="en-US" altLang="x-none" sz="1200" dirty="0">
                          <a:latin typeface="Times New Roman" panose="02020603050405020304" pitchFamily="18" charset="0"/>
                          <a:cs typeface="Calibri" panose="020F0502020204030204" charset="0"/>
                        </a:rPr>
                        <a:t>END</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ct val="115000"/>
                        </a:lnSpc>
                        <a:buNone/>
                      </a:pPr>
                      <a:r>
                        <a:rPr lang="en-US" altLang="x-none" sz="1200" dirty="0">
                          <a:latin typeface="Times New Roman" panose="02020603050405020304" pitchFamily="18" charset="0"/>
                          <a:cs typeface="Calibri" panose="020F0502020204030204" charset="0"/>
                        </a:rPr>
                        <a:t>FIRST</a:t>
                      </a:r>
                      <a:endParaRPr lang="en-US" altLang="x-none" sz="18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graphicFrame>
        <p:nvGraphicFramePr>
          <p:cNvPr id="35904" name="Table 35903"/>
          <p:cNvGraphicFramePr/>
          <p:nvPr/>
        </p:nvGraphicFramePr>
        <p:xfrm>
          <a:off x="5410203" y="4878388"/>
          <a:ext cx="2397125" cy="1733550"/>
        </p:xfrm>
        <a:graphic>
          <a:graphicData uri="http://schemas.openxmlformats.org/drawingml/2006/table">
            <a:tbl>
              <a:tblPr/>
              <a:tblGrid>
                <a:gridCol w="1198563">
                  <a:extLst>
                    <a:ext uri="{9D8B030D-6E8A-4147-A177-3AD203B41FA5}">
                      <a16:colId xmlns:a16="http://schemas.microsoft.com/office/drawing/2014/main" val="20000"/>
                    </a:ext>
                  </a:extLst>
                </a:gridCol>
                <a:gridCol w="1198562">
                  <a:extLst>
                    <a:ext uri="{9D8B030D-6E8A-4147-A177-3AD203B41FA5}">
                      <a16:colId xmlns:a16="http://schemas.microsoft.com/office/drawing/2014/main" val="20001"/>
                    </a:ext>
                  </a:extLst>
                </a:gridCol>
              </a:tblGrid>
              <a:tr h="187325">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965200" lvl="0" indent="0" algn="ctr" eaLnBrk="1" hangingPunct="1">
                        <a:lnSpc>
                          <a:spcPts val="1375"/>
                        </a:lnSpc>
                        <a:buNone/>
                      </a:pPr>
                      <a:r>
                        <a:rPr lang="en-US" altLang="x-none" sz="1200" b="1" dirty="0">
                          <a:latin typeface="Calibri" panose="020F0502020204030204" charset="0"/>
                          <a:cs typeface="Calibri" panose="020F0502020204030204" charset="0"/>
                        </a:rPr>
                        <a:t>OPTAB</a:t>
                      </a:r>
                      <a:endParaRPr lang="en-US" altLang="x-none" sz="1100" dirty="0">
                        <a:latin typeface="Calibri" panose="020F0502020204030204" charset="0"/>
                        <a:ea typeface="Calibri" panose="020F050202020403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968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450"/>
                        </a:lnSpc>
                        <a:buNone/>
                      </a:pPr>
                      <a:r>
                        <a:rPr lang="en-US" altLang="x-none" sz="1200" b="1" dirty="0">
                          <a:latin typeface="Calibri" panose="020F0502020204030204" charset="0"/>
                          <a:cs typeface="Calibri" panose="020F0502020204030204" charset="0"/>
                        </a:rPr>
                        <a:t>MNEMONIC</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450"/>
                        </a:lnSpc>
                        <a:buNone/>
                      </a:pPr>
                      <a:r>
                        <a:rPr lang="en-US" altLang="x-none" sz="1200" b="1" dirty="0">
                          <a:latin typeface="Calibri" panose="020F0502020204030204" charset="0"/>
                          <a:cs typeface="Calibri" panose="020F0502020204030204" charset="0"/>
                        </a:rPr>
                        <a:t>OPCODE</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73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375"/>
                        </a:lnSpc>
                        <a:buNone/>
                      </a:pPr>
                      <a:r>
                        <a:rPr lang="en-US" altLang="x-none" sz="1200" dirty="0">
                          <a:latin typeface="Calibri" panose="020F0502020204030204" charset="0"/>
                          <a:cs typeface="Calibri" panose="020F0502020204030204" charset="0"/>
                        </a:rPr>
                        <a:t>LDA</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375"/>
                        </a:lnSpc>
                        <a:buNone/>
                      </a:pPr>
                      <a:r>
                        <a:rPr lang="en-US" altLang="x-none" sz="1200" dirty="0">
                          <a:latin typeface="Calibri" panose="020F0502020204030204" charset="0"/>
                          <a:cs typeface="Calibri" panose="020F0502020204030204" charset="0"/>
                        </a:rPr>
                        <a:t>00</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73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375"/>
                        </a:lnSpc>
                        <a:buNone/>
                      </a:pPr>
                      <a:r>
                        <a:rPr lang="en-US" altLang="x-none" sz="1200" dirty="0">
                          <a:latin typeface="Calibri" panose="020F0502020204030204" charset="0"/>
                          <a:cs typeface="Calibri" panose="020F0502020204030204" charset="0"/>
                        </a:rPr>
                        <a:t>LDB</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375"/>
                        </a:lnSpc>
                        <a:buNone/>
                      </a:pPr>
                      <a:r>
                        <a:rPr lang="en-US" altLang="x-none" sz="1200" dirty="0">
                          <a:latin typeface="Calibri" panose="020F0502020204030204" charset="0"/>
                          <a:cs typeface="Calibri" panose="020F0502020204030204" charset="0"/>
                        </a:rPr>
                        <a:t>68</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968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465"/>
                        </a:lnSpc>
                        <a:buNone/>
                      </a:pPr>
                      <a:r>
                        <a:rPr lang="en-US" altLang="x-none" sz="1200" dirty="0">
                          <a:latin typeface="Calibri" panose="020F0502020204030204" charset="0"/>
                          <a:cs typeface="Calibri" panose="020F0502020204030204" charset="0"/>
                        </a:rPr>
                        <a:t>ADD</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465"/>
                        </a:lnSpc>
                        <a:buNone/>
                      </a:pPr>
                      <a:r>
                        <a:rPr lang="en-US" altLang="x-none" sz="1200" dirty="0">
                          <a:latin typeface="Calibri" panose="020F0502020204030204" charset="0"/>
                          <a:cs typeface="Calibri" panose="020F0502020204030204" charset="0"/>
                        </a:rPr>
                        <a:t>18</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73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375"/>
                        </a:lnSpc>
                        <a:buNone/>
                      </a:pPr>
                      <a:r>
                        <a:rPr lang="en-US" altLang="x-none" sz="1200" dirty="0">
                          <a:latin typeface="Calibri" panose="020F0502020204030204" charset="0"/>
                          <a:cs typeface="Calibri" panose="020F0502020204030204" charset="0"/>
                        </a:rPr>
                        <a:t>TIX</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375"/>
                        </a:lnSpc>
                        <a:buNone/>
                      </a:pPr>
                      <a:r>
                        <a:rPr lang="en-US" altLang="x-none" sz="1200" dirty="0">
                          <a:latin typeface="Calibri" panose="020F0502020204030204" charset="0"/>
                          <a:cs typeface="Calibri" panose="020F0502020204030204" charset="0"/>
                        </a:rPr>
                        <a:t>2C</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968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450"/>
                        </a:lnSpc>
                        <a:buNone/>
                      </a:pPr>
                      <a:r>
                        <a:rPr lang="en-US" altLang="x-none" sz="1200" dirty="0">
                          <a:latin typeface="Calibri" panose="020F0502020204030204" charset="0"/>
                          <a:cs typeface="Calibri" panose="020F0502020204030204" charset="0"/>
                        </a:rPr>
                        <a:t>JLT</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450"/>
                        </a:lnSpc>
                        <a:buNone/>
                      </a:pPr>
                      <a:r>
                        <a:rPr lang="en-US" altLang="x-none" sz="1200" dirty="0">
                          <a:latin typeface="Calibri" panose="020F0502020204030204" charset="0"/>
                          <a:cs typeface="Calibri" panose="020F0502020204030204" charset="0"/>
                        </a:rPr>
                        <a:t>38</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968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450"/>
                        </a:lnSpc>
                        <a:buNone/>
                      </a:pPr>
                      <a:r>
                        <a:rPr lang="en-US" altLang="x-none" sz="1200" dirty="0">
                          <a:latin typeface="Calibri" panose="020F0502020204030204" charset="0"/>
                          <a:cs typeface="Calibri" panose="020F0502020204030204" charset="0"/>
                        </a:rPr>
                        <a:t>STA</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450"/>
                        </a:lnSpc>
                        <a:buNone/>
                      </a:pPr>
                      <a:r>
                        <a:rPr lang="en-US" altLang="x-none" sz="1200" dirty="0">
                          <a:latin typeface="Calibri" panose="020F0502020204030204" charset="0"/>
                          <a:cs typeface="Calibri" panose="020F0502020204030204" charset="0"/>
                        </a:rPr>
                        <a:t>0C</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968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marL="66675" lvl="0" indent="0" algn="ctr" eaLnBrk="1" hangingPunct="1">
                        <a:lnSpc>
                          <a:spcPts val="1465"/>
                        </a:lnSpc>
                        <a:buNone/>
                      </a:pPr>
                      <a:r>
                        <a:rPr lang="en-US" altLang="x-none" sz="1200" dirty="0">
                          <a:latin typeface="Calibri" panose="020F0502020204030204" charset="0"/>
                          <a:cs typeface="Calibri" panose="020F0502020204030204" charset="0"/>
                        </a:rPr>
                        <a:t>CLEAR</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lnSpc>
                          <a:spcPts val="1465"/>
                        </a:lnSpc>
                        <a:buNone/>
                      </a:pPr>
                      <a:r>
                        <a:rPr lang="en-US" altLang="x-none" sz="1200" dirty="0">
                          <a:latin typeface="Calibri" panose="020F0502020204030204" charset="0"/>
                          <a:cs typeface="Calibri" panose="020F0502020204030204" charset="0"/>
                        </a:rPr>
                        <a:t>B4</a:t>
                      </a:r>
                      <a:endParaRPr lang="en-US" altLang="x-none" sz="1100" dirty="0">
                        <a:latin typeface="Calibri" panose="020F0502020204030204" charset="0"/>
                        <a:ea typeface="Calibri" panose="020F050202020403020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685800" y="220664"/>
            <a:ext cx="7772400" cy="846137"/>
          </a:xfrm>
        </p:spPr>
        <p:txBody>
          <a:bodyPr vert="horz" wrap="square" lIns="91440" tIns="45720" rIns="91440" bIns="45720" rtlCol="0" anchor="b">
            <a:normAutofit/>
          </a:bodyPr>
          <a:lstStyle/>
          <a:p>
            <a:r>
              <a:rPr lang="en-US" altLang="en-US" dirty="0"/>
              <a:t>SOLUTION:</a:t>
            </a:r>
          </a:p>
        </p:txBody>
      </p:sp>
      <p:sp>
        <p:nvSpPr>
          <p:cNvPr id="36867" name="Content Placeholder 2" descr="Rectangle: Click to edit Master text styles&#10;Second level&#10;Third level&#10;Fourth level&#10;Fifth level"/>
          <p:cNvSpPr>
            <a:spLocks noGrp="1"/>
          </p:cNvSpPr>
          <p:nvPr>
            <p:ph idx="1"/>
          </p:nvPr>
        </p:nvSpPr>
        <p:spPr>
          <a:xfrm>
            <a:off x="533400" y="1090613"/>
            <a:ext cx="4191000" cy="3733800"/>
          </a:xfrm>
        </p:spPr>
        <p:txBody>
          <a:bodyPr vert="horz" wrap="square" lIns="91440" tIns="45720" rIns="91440" bIns="45720" rtlCol="0" anchor="t">
            <a:normAutofit/>
          </a:bodyPr>
          <a:lstStyle/>
          <a:p>
            <a:r>
              <a:rPr lang="en-US" altLang="en-US" sz="2000" b="1" dirty="0"/>
              <a:t>Pass-1:</a:t>
            </a:r>
          </a:p>
          <a:p>
            <a:pPr marL="800100" lvl="1" indent="-342900">
              <a:buFont typeface="Tahoma" panose="020B0604030504040204" pitchFamily="34" charset="0"/>
              <a:buAutoNum type="arabicPeriod"/>
            </a:pPr>
            <a:r>
              <a:rPr lang="en-US" altLang="en-US" sz="1800" dirty="0"/>
              <a:t>Find the length of each instruction.</a:t>
            </a:r>
          </a:p>
          <a:p>
            <a:pPr marL="1200150" lvl="2" indent="-342900">
              <a:buFont typeface="Tahoma" panose="020B0604030504040204" pitchFamily="34" charset="0"/>
              <a:buAutoNum type="arabicPeriod"/>
            </a:pPr>
            <a:r>
              <a:rPr lang="en-US" altLang="en-US" sz="1400" dirty="0">
                <a:solidFill>
                  <a:srgbClr val="FF0000"/>
                </a:solidFill>
              </a:rPr>
              <a:t>Register as 1</a:t>
            </a:r>
            <a:r>
              <a:rPr lang="en-US" altLang="en-US" sz="1400" baseline="30000" dirty="0">
                <a:solidFill>
                  <a:srgbClr val="FF0000"/>
                </a:solidFill>
              </a:rPr>
              <a:t>st</a:t>
            </a:r>
            <a:r>
              <a:rPr lang="en-US" altLang="en-US" sz="1400" dirty="0">
                <a:solidFill>
                  <a:srgbClr val="FF0000"/>
                </a:solidFill>
              </a:rPr>
              <a:t> operand=2 bytes</a:t>
            </a:r>
          </a:p>
          <a:p>
            <a:pPr marL="1200150" lvl="2" indent="-342900">
              <a:buFont typeface="Tahoma" panose="020B0604030504040204" pitchFamily="34" charset="0"/>
              <a:buAutoNum type="arabicPeriod"/>
            </a:pPr>
            <a:r>
              <a:rPr lang="en-US" altLang="en-US" sz="1400" dirty="0">
                <a:solidFill>
                  <a:srgbClr val="FF0000"/>
                </a:solidFill>
              </a:rPr>
              <a:t>2 operand registers     =2 bytes</a:t>
            </a:r>
          </a:p>
          <a:p>
            <a:pPr marL="1200150" lvl="2" indent="-342900">
              <a:buFont typeface="Tahoma" panose="020B0604030504040204" pitchFamily="34" charset="0"/>
              <a:buAutoNum type="arabicPeriod"/>
            </a:pPr>
            <a:r>
              <a:rPr lang="en-US" altLang="en-US" sz="1400" dirty="0">
                <a:solidFill>
                  <a:srgbClr val="FF0000"/>
                </a:solidFill>
              </a:rPr>
              <a:t>Symbol as the operand=3 bytes</a:t>
            </a:r>
          </a:p>
          <a:p>
            <a:pPr marL="1200150" lvl="2" indent="-342900">
              <a:buFont typeface="Tahoma" panose="020B0604030504040204" pitchFamily="34" charset="0"/>
              <a:buAutoNum type="arabicPeriod"/>
            </a:pPr>
            <a:r>
              <a:rPr lang="en-US" altLang="en-US" sz="1400" dirty="0">
                <a:solidFill>
                  <a:srgbClr val="FF0000"/>
                </a:solidFill>
              </a:rPr>
              <a:t>Preceding with +        =4 bytes</a:t>
            </a:r>
          </a:p>
          <a:p>
            <a:pPr marL="800100" lvl="1" indent="-342900">
              <a:buFont typeface="Tahoma" panose="020B0604030504040204" pitchFamily="34" charset="0"/>
              <a:buAutoNum type="arabicPeriod"/>
            </a:pPr>
            <a:r>
              <a:rPr lang="en-US" altLang="en-US" sz="1800" dirty="0"/>
              <a:t>Find the length of the </a:t>
            </a:r>
            <a:r>
              <a:rPr lang="en-US" altLang="en-US" sz="1800" b="1" dirty="0">
                <a:solidFill>
                  <a:srgbClr val="000000"/>
                </a:solidFill>
              </a:rPr>
              <a:t>data area</a:t>
            </a:r>
          </a:p>
          <a:p>
            <a:pPr marL="800100" lvl="1" indent="-342900">
              <a:buFont typeface="Tahoma" panose="020B0604030504040204" pitchFamily="34" charset="0"/>
              <a:buAutoNum type="arabicPeriod"/>
            </a:pPr>
            <a:r>
              <a:rPr lang="en-US" altLang="en-US" sz="1800" dirty="0"/>
              <a:t>Initialize LOCCTR [Location Counter] and update it based on instruction length of data area</a:t>
            </a:r>
          </a:p>
          <a:p>
            <a:pPr marL="800100" lvl="1" indent="-342900">
              <a:buFont typeface="Tahoma" panose="020B0604030504040204" pitchFamily="34" charset="0"/>
              <a:buAutoNum type="arabicPeriod"/>
            </a:pPr>
            <a:r>
              <a:rPr lang="en-US" altLang="en-US" sz="1800" dirty="0"/>
              <a:t>Find the length of the program in Bytes.</a:t>
            </a:r>
          </a:p>
          <a:p>
            <a:pPr marL="800100" lvl="1" indent="-342900"/>
            <a:endParaRPr lang="en-US" altLang="en-US" sz="1800" dirty="0"/>
          </a:p>
          <a:p>
            <a:pPr marL="1200150" lvl="2" indent="-342900"/>
            <a:endParaRPr lang="en-US" altLang="en-US" sz="1600" dirty="0"/>
          </a:p>
        </p:txBody>
      </p:sp>
      <p:graphicFrame>
        <p:nvGraphicFramePr>
          <p:cNvPr id="30724" name="Table 30723"/>
          <p:cNvGraphicFramePr>
            <a:graphicFrameLocks noGrp="1"/>
          </p:cNvGraphicFramePr>
          <p:nvPr/>
        </p:nvGraphicFramePr>
        <p:xfrm>
          <a:off x="4833938" y="1066800"/>
          <a:ext cx="3651250" cy="2952748"/>
        </p:xfrm>
        <a:graphic>
          <a:graphicData uri="http://schemas.openxmlformats.org/drawingml/2006/table">
            <a:tbl>
              <a:tblPr/>
              <a:tblGrid>
                <a:gridCol w="838200">
                  <a:extLst>
                    <a:ext uri="{9D8B030D-6E8A-4147-A177-3AD203B41FA5}">
                      <a16:colId xmlns:a16="http://schemas.microsoft.com/office/drawing/2014/main" val="20000"/>
                    </a:ext>
                  </a:extLst>
                </a:gridCol>
                <a:gridCol w="652462">
                  <a:extLst>
                    <a:ext uri="{9D8B030D-6E8A-4147-A177-3AD203B41FA5}">
                      <a16:colId xmlns:a16="http://schemas.microsoft.com/office/drawing/2014/main" val="20001"/>
                    </a:ext>
                  </a:extLst>
                </a:gridCol>
                <a:gridCol w="766763">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733425">
                  <a:extLst>
                    <a:ext uri="{9D8B030D-6E8A-4147-A177-3AD203B41FA5}">
                      <a16:colId xmlns:a16="http://schemas.microsoft.com/office/drawing/2014/main" val="20004"/>
                    </a:ext>
                  </a:extLst>
                </a:gridCol>
              </a:tblGrid>
              <a:tr h="193583">
                <a:tc>
                  <a:txBody>
                    <a:bodyPr/>
                    <a:lstStyle>
                      <a:lvl1pPr marL="259080" indent="-19875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9080" marR="0" lvl="0" indent="-198755" algn="ctr" defTabSz="914400" rtl="0" eaLnBrk="1" fontAlgn="base" latinLnBrk="0" hangingPunct="1">
                        <a:lnSpc>
                          <a:spcPct val="115000"/>
                        </a:lnSpc>
                        <a:spcBef>
                          <a:spcPct val="0"/>
                        </a:spcBef>
                        <a:spcAft>
                          <a:spcPct val="0"/>
                        </a:spcAft>
                        <a:buClrTx/>
                        <a:buSzTx/>
                        <a:buFontTx/>
                        <a:buNone/>
                      </a:pPr>
                      <a:r>
                        <a:rPr kumimoji="0" lang="en-US" altLang="en-US" sz="900" b="1"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LOCCTR</a:t>
                      </a:r>
                      <a:endPar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530225" indent="-46990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530225" marR="0" lvl="0" indent="-469900" algn="ctr"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rPr>
                        <a:t>LENGTH</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marL="5683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568325" marR="0" lvl="0" indent="0" algn="ctr" defTabSz="914400" rtl="0" eaLnBrk="1" fontAlgn="base" latinLnBrk="0" hangingPunct="1">
                        <a:lnSpc>
                          <a:spcPct val="115000"/>
                        </a:lnSpc>
                        <a:spcBef>
                          <a:spcPct val="0"/>
                        </a:spcBef>
                        <a:spcAft>
                          <a:spcPct val="0"/>
                        </a:spcAft>
                        <a:buClrTx/>
                        <a:buSzTx/>
                        <a:buFontTx/>
                        <a:buNone/>
                      </a:pPr>
                      <a:r>
                        <a:rPr kumimoji="0" lang="en-US" altLang="en-US" sz="9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SOURCE STATEMENT</a:t>
                      </a:r>
                      <a:endParaRPr kumimoji="0" lang="en-US" altLang="en-US" sz="11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0212">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 </a:t>
                      </a:r>
                      <a:endPar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endPar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SUM</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START</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0</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231665">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l"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0000</a:t>
                      </a:r>
                      <a:endParaRPr kumimoji="0" lang="en-US" altLang="en-US" sz="1400" b="1"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FIRST</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CLEAR</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X</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11038">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l" defTabSz="914400" rtl="0" eaLnBrk="1" fontAlgn="base" latinLnBrk="0" hangingPunct="1">
                        <a:lnSpc>
                          <a:spcPct val="11500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0002</a:t>
                      </a:r>
                      <a:endPar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LDA</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#0</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210212">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l" defTabSz="914400" rtl="0" eaLnBrk="1" fontAlgn="base" latinLnBrk="0" hangingPunct="1">
                        <a:lnSpc>
                          <a:spcPct val="11500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0005</a:t>
                      </a:r>
                      <a:endPar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4</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+LDB</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#TOTAL</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211038">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ct val="11500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 </a:t>
                      </a:r>
                      <a:endPar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endPar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BASE</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TOTAL</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210212">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l" defTabSz="914400" rtl="0" eaLnBrk="1" fontAlgn="base" latinLnBrk="0" hangingPunct="1">
                        <a:lnSpc>
                          <a:spcPct val="11500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0009</a:t>
                      </a:r>
                      <a:endPar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LOOP</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ADD</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TABLE,X</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211038">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l" defTabSz="914400" rtl="0" eaLnBrk="1" fontAlgn="base" latinLnBrk="0" hangingPunct="1">
                        <a:lnSpc>
                          <a:spcPct val="11500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000C</a:t>
                      </a:r>
                      <a:endPar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TIX</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COUNT</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210212">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l" defTabSz="914400" rtl="0" eaLnBrk="1" fontAlgn="base" latinLnBrk="0" hangingPunct="1">
                        <a:lnSpc>
                          <a:spcPct val="11500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000F</a:t>
                      </a:r>
                      <a:endPar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JLT</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LOOP</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8"/>
                  </a:ext>
                </a:extLst>
              </a:tr>
              <a:tr h="211038">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l" defTabSz="914400" rtl="0" eaLnBrk="1" fontAlgn="base" latinLnBrk="0" hangingPunct="1">
                        <a:lnSpc>
                          <a:spcPct val="11500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0012</a:t>
                      </a:r>
                      <a:endPar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STA</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TOTAL</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9"/>
                  </a:ext>
                </a:extLst>
              </a:tr>
              <a:tr h="210212">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l" defTabSz="914400" rtl="0" eaLnBrk="1" fontAlgn="base" latinLnBrk="0" hangingPunct="1">
                        <a:lnSpc>
                          <a:spcPct val="11500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0015</a:t>
                      </a:r>
                      <a:endPar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COUNT</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RESW</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1</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0"/>
                  </a:ext>
                </a:extLst>
              </a:tr>
              <a:tr h="211038">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l" defTabSz="914400" rtl="0" eaLnBrk="1" fontAlgn="base" latinLnBrk="0" hangingPunct="1">
                        <a:lnSpc>
                          <a:spcPct val="11500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0018</a:t>
                      </a:r>
                      <a:endPar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1770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TABLE</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RESW</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2000</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1"/>
                  </a:ext>
                </a:extLst>
              </a:tr>
              <a:tr h="210212">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l" defTabSz="914400" rtl="0" eaLnBrk="1" fontAlgn="base" latinLnBrk="0" hangingPunct="1">
                        <a:lnSpc>
                          <a:spcPct val="11500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1788</a:t>
                      </a:r>
                      <a:endPar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TOTAL</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RESW</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1</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2"/>
                  </a:ext>
                </a:extLst>
              </a:tr>
              <a:tr h="211038">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l" defTabSz="914400" rtl="0" eaLnBrk="1" fontAlgn="base" latinLnBrk="0" hangingPunct="1">
                        <a:lnSpc>
                          <a:spcPct val="11500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imes New Roman" panose="02020603050405020304" pitchFamily="18" charset="0"/>
                          <a:ea typeface="PMingLiU"/>
                          <a:cs typeface="Calibri" panose="020F0502020204030204" charset="0"/>
                        </a:rPr>
                        <a:t>178B</a:t>
                      </a:r>
                      <a:endParaRPr kumimoji="0" lang="en-US" altLang="en-US" sz="14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endParaRPr kumimoji="0" lang="en-US" altLang="en-US" sz="11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 </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END</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FIRST</a:t>
                      </a: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3"/>
                  </a:ext>
                </a:extLst>
              </a:tr>
            </a:tbl>
          </a:graphicData>
        </a:graphic>
      </p:graphicFrame>
      <p:grpSp>
        <p:nvGrpSpPr>
          <p:cNvPr id="36978" name="Group 12"/>
          <p:cNvGrpSpPr/>
          <p:nvPr/>
        </p:nvGrpSpPr>
        <p:grpSpPr>
          <a:xfrm>
            <a:off x="6507163" y="4024316"/>
            <a:ext cx="1981200" cy="466725"/>
            <a:chOff x="6125110" y="3959655"/>
            <a:chExt cx="2435434" cy="1339031"/>
          </a:xfrm>
        </p:grpSpPr>
        <p:sp>
          <p:nvSpPr>
            <p:cNvPr id="37020" name="Right Brace 10"/>
            <p:cNvSpPr/>
            <p:nvPr/>
          </p:nvSpPr>
          <p:spPr>
            <a:xfrm rot="5400000">
              <a:off x="6674674" y="3412816"/>
              <a:ext cx="1336301" cy="2435434"/>
            </a:xfrm>
            <a:prstGeom prst="rightBrace">
              <a:avLst>
                <a:gd name="adj1" fmla="val 8311"/>
                <a:gd name="adj2" fmla="val 50000"/>
              </a:avLst>
            </a:prstGeom>
            <a:noFill/>
            <a:ln w="9525" cap="flat" cmpd="sng">
              <a:solidFill>
                <a:schemeClr val="tx1"/>
              </a:solidFill>
              <a:prstDash val="solid"/>
              <a:headEnd type="none" w="med" len="med"/>
              <a:tailEnd type="none" w="med" len="med"/>
            </a:ln>
          </p:spPr>
          <p:txBody>
            <a:bodyPr wrap="none"/>
            <a:lstStyle/>
            <a:p>
              <a:endParaRPr lang="en-US" altLang="en-US" dirty="0">
                <a:latin typeface="Tahoma" panose="020B0604030504040204" pitchFamily="34" charset="0"/>
              </a:endParaRPr>
            </a:p>
          </p:txBody>
        </p:sp>
        <p:sp>
          <p:nvSpPr>
            <p:cNvPr id="37021" name="TextBox 11"/>
            <p:cNvSpPr txBox="1"/>
            <p:nvPr/>
          </p:nvSpPr>
          <p:spPr>
            <a:xfrm>
              <a:off x="7014535" y="3959655"/>
              <a:ext cx="723578" cy="751016"/>
            </a:xfrm>
            <a:prstGeom prst="rect">
              <a:avLst/>
            </a:prstGeom>
            <a:noFill/>
            <a:ln w="9525">
              <a:noFill/>
            </a:ln>
          </p:spPr>
          <p:txBody>
            <a:bodyPr wrap="none">
              <a:spAutoFit/>
            </a:bodyPr>
            <a:lstStyle/>
            <a:p>
              <a:r>
                <a:rPr lang="en-US" altLang="en-US" sz="1100" b="1" dirty="0">
                  <a:latin typeface="Tahoma" panose="020B0604030504040204" pitchFamily="34" charset="0"/>
                </a:rPr>
                <a:t>Given</a:t>
              </a:r>
            </a:p>
          </p:txBody>
        </p:sp>
      </p:grpSp>
      <p:cxnSp>
        <p:nvCxnSpPr>
          <p:cNvPr id="36979" name="Straight Arrow Connector 38"/>
          <p:cNvCxnSpPr/>
          <p:nvPr/>
        </p:nvCxnSpPr>
        <p:spPr>
          <a:xfrm flipH="1">
            <a:off x="5562600" y="1371600"/>
            <a:ext cx="2514600" cy="228600"/>
          </a:xfrm>
          <a:prstGeom prst="straightConnector1">
            <a:avLst/>
          </a:prstGeom>
          <a:ln w="15875" cap="flat" cmpd="sng">
            <a:solidFill>
              <a:srgbClr val="FF0000"/>
            </a:solidFill>
            <a:prstDash val="solid"/>
            <a:headEnd type="none" w="med" len="med"/>
            <a:tailEnd type="arrow" w="med" len="med"/>
          </a:ln>
        </p:spPr>
      </p:cxnSp>
      <p:sp>
        <p:nvSpPr>
          <p:cNvPr id="36980" name="TextBox 50"/>
          <p:cNvSpPr txBox="1"/>
          <p:nvPr/>
        </p:nvSpPr>
        <p:spPr>
          <a:xfrm>
            <a:off x="2416175" y="5138738"/>
            <a:ext cx="1949450" cy="601662"/>
          </a:xfrm>
          <a:prstGeom prst="rect">
            <a:avLst/>
          </a:prstGeom>
          <a:noFill/>
          <a:ln w="9525">
            <a:noFill/>
          </a:ln>
        </p:spPr>
        <p:txBody>
          <a:bodyPr>
            <a:spAutoFit/>
          </a:bodyPr>
          <a:lstStyle/>
          <a:p>
            <a:r>
              <a:rPr lang="en-US" altLang="en-US" sz="1100" dirty="0">
                <a:latin typeface="Tahoma" panose="020B0604030504040204" pitchFamily="34" charset="0"/>
              </a:rPr>
              <a:t>LOCCTR - Starting address</a:t>
            </a:r>
          </a:p>
          <a:p>
            <a:r>
              <a:rPr lang="en-US" altLang="en-US" sz="1100" dirty="0">
                <a:latin typeface="Tahoma" panose="020B0604030504040204" pitchFamily="34" charset="0"/>
              </a:rPr>
              <a:t>     178B - 0000</a:t>
            </a:r>
          </a:p>
          <a:p>
            <a:r>
              <a:rPr lang="en-US" altLang="en-US" sz="1100" b="1" dirty="0">
                <a:solidFill>
                  <a:srgbClr val="000000"/>
                </a:solidFill>
                <a:latin typeface="Tahoma" panose="020B0604030504040204" pitchFamily="34" charset="0"/>
              </a:rPr>
              <a:t>     =178B H</a:t>
            </a:r>
          </a:p>
        </p:txBody>
      </p:sp>
      <p:sp>
        <p:nvSpPr>
          <p:cNvPr id="36981" name="TextBox 56"/>
          <p:cNvSpPr txBox="1"/>
          <p:nvPr/>
        </p:nvSpPr>
        <p:spPr>
          <a:xfrm>
            <a:off x="457200" y="6132513"/>
            <a:ext cx="2520950" cy="584200"/>
          </a:xfrm>
          <a:prstGeom prst="rect">
            <a:avLst/>
          </a:prstGeom>
          <a:noFill/>
          <a:ln w="9525">
            <a:noFill/>
          </a:ln>
        </p:spPr>
        <p:txBody>
          <a:bodyPr>
            <a:spAutoFit/>
          </a:bodyPr>
          <a:lstStyle/>
          <a:p>
            <a:r>
              <a:rPr lang="en-US" altLang="en-US" sz="1600" dirty="0">
                <a:latin typeface="Tahoma" panose="020B0604030504040204" pitchFamily="34" charset="0"/>
              </a:rPr>
              <a:t>Symbol table generated after pass-1</a:t>
            </a:r>
          </a:p>
        </p:txBody>
      </p:sp>
      <p:sp>
        <p:nvSpPr>
          <p:cNvPr id="36982" name="Right Arrow 59"/>
          <p:cNvSpPr/>
          <p:nvPr/>
        </p:nvSpPr>
        <p:spPr>
          <a:xfrm>
            <a:off x="2895600" y="6275388"/>
            <a:ext cx="609600" cy="195262"/>
          </a:xfrm>
          <a:prstGeom prst="rightArrow">
            <a:avLst>
              <a:gd name="adj1" fmla="val 50000"/>
              <a:gd name="adj2" fmla="val 49662"/>
            </a:avLst>
          </a:prstGeom>
          <a:solidFill>
            <a:schemeClr val="accent1"/>
          </a:solidFill>
          <a:ln w="9525" cap="flat" cmpd="sng">
            <a:solidFill>
              <a:schemeClr val="tx1"/>
            </a:solidFill>
            <a:prstDash val="solid"/>
            <a:round/>
            <a:headEnd type="none" w="med" len="med"/>
            <a:tailEnd type="none" w="med" len="med"/>
          </a:ln>
        </p:spPr>
        <p:txBody>
          <a:bodyPr wrap="none"/>
          <a:lstStyle/>
          <a:p>
            <a:endParaRPr lang="en-US" altLang="en-US" dirty="0">
              <a:latin typeface="Tahoma" panose="020B0604030504040204" pitchFamily="34" charset="0"/>
            </a:endParaRPr>
          </a:p>
        </p:txBody>
      </p:sp>
      <p:cxnSp>
        <p:nvCxnSpPr>
          <p:cNvPr id="36983" name="Straight Arrow Connector 9"/>
          <p:cNvCxnSpPr>
            <a:endCxn id="36984" idx="0"/>
          </p:cNvCxnSpPr>
          <p:nvPr/>
        </p:nvCxnSpPr>
        <p:spPr>
          <a:xfrm>
            <a:off x="6096000" y="3581400"/>
            <a:ext cx="1265238" cy="1422400"/>
          </a:xfrm>
          <a:prstGeom prst="straightConnector1">
            <a:avLst/>
          </a:prstGeom>
          <a:ln w="15875" cap="flat" cmpd="sng">
            <a:solidFill>
              <a:srgbClr val="FF0000"/>
            </a:solidFill>
            <a:prstDash val="solid"/>
            <a:headEnd type="none" w="med" len="med"/>
            <a:tailEnd type="arrow" w="med" len="med"/>
          </a:ln>
        </p:spPr>
      </p:cxnSp>
      <p:sp>
        <p:nvSpPr>
          <p:cNvPr id="36984" name="TextBox 50"/>
          <p:cNvSpPr txBox="1"/>
          <p:nvPr/>
        </p:nvSpPr>
        <p:spPr>
          <a:xfrm>
            <a:off x="5664203" y="5003803"/>
            <a:ext cx="3394075" cy="1052513"/>
          </a:xfrm>
          <a:prstGeom prst="rect">
            <a:avLst/>
          </a:prstGeom>
          <a:noFill/>
          <a:ln w="9525">
            <a:noFill/>
          </a:ln>
        </p:spPr>
        <p:txBody>
          <a:bodyPr>
            <a:spAutoFit/>
          </a:bodyPr>
          <a:lstStyle/>
          <a:p>
            <a:pPr fontAlgn="ctr"/>
            <a:r>
              <a:rPr lang="en-US" altLang="en-US" sz="1600" b="1" dirty="0">
                <a:latin typeface="Tahoma" panose="020B0604030504040204" pitchFamily="34" charset="0"/>
              </a:rPr>
              <a:t>TABLE RESW 2000</a:t>
            </a:r>
          </a:p>
          <a:p>
            <a:r>
              <a:rPr lang="en-US" altLang="en-US" sz="1600" dirty="0">
                <a:solidFill>
                  <a:srgbClr val="000000"/>
                </a:solidFill>
                <a:latin typeface="Tahoma" panose="020B0604030504040204" pitchFamily="34" charset="0"/>
              </a:rPr>
              <a:t>This instruction has to reserve 2000*3bytes=6000 bytes</a:t>
            </a:r>
          </a:p>
          <a:p>
            <a:pPr lvl="4" indent="-1715770">
              <a:lnSpc>
                <a:spcPct val="90000"/>
              </a:lnSpc>
            </a:pPr>
            <a:r>
              <a:rPr lang="en-US" altLang="en-US" sz="1600" dirty="0">
                <a:latin typeface="Tahoma" panose="020B0604030504040204" pitchFamily="34" charset="0"/>
              </a:rPr>
              <a:t>Hence , (6000)</a:t>
            </a:r>
            <a:r>
              <a:rPr lang="en-US" altLang="en-US" sz="1600" baseline="-25000" dirty="0">
                <a:latin typeface="Tahoma" panose="020B0604030504040204" pitchFamily="34" charset="0"/>
              </a:rPr>
              <a:t>10 </a:t>
            </a:r>
            <a:r>
              <a:rPr lang="en-US" altLang="en-US" sz="1600" dirty="0">
                <a:latin typeface="Tahoma" panose="020B0604030504040204" pitchFamily="34" charset="0"/>
              </a:rPr>
              <a:t>=(1770)</a:t>
            </a:r>
            <a:r>
              <a:rPr lang="en-US" altLang="en-US" sz="1600" baseline="-25000" dirty="0">
                <a:latin typeface="Tahoma" panose="020B0604030504040204" pitchFamily="34" charset="0"/>
              </a:rPr>
              <a:t>16 </a:t>
            </a:r>
            <a:endParaRPr lang="en-US" altLang="zh-TW" sz="2800" dirty="0">
              <a:latin typeface="Tahoma" panose="020B0604030504040204" pitchFamily="34" charset="0"/>
            </a:endParaRPr>
          </a:p>
        </p:txBody>
      </p:sp>
      <p:graphicFrame>
        <p:nvGraphicFramePr>
          <p:cNvPr id="30844" name="Table 30843"/>
          <p:cNvGraphicFramePr>
            <a:graphicFrameLocks noGrp="1"/>
          </p:cNvGraphicFramePr>
          <p:nvPr/>
        </p:nvGraphicFramePr>
        <p:xfrm>
          <a:off x="3581400" y="5716588"/>
          <a:ext cx="1524000" cy="1330326"/>
        </p:xfrm>
        <a:graphic>
          <a:graphicData uri="http://schemas.openxmlformats.org/drawingml/2006/table">
            <a:tbl>
              <a:tblPr/>
              <a:tblGrid>
                <a:gridCol w="627063">
                  <a:extLst>
                    <a:ext uri="{9D8B030D-6E8A-4147-A177-3AD203B41FA5}">
                      <a16:colId xmlns:a16="http://schemas.microsoft.com/office/drawing/2014/main" val="20000"/>
                    </a:ext>
                  </a:extLst>
                </a:gridCol>
                <a:gridCol w="896937">
                  <a:extLst>
                    <a:ext uri="{9D8B030D-6E8A-4147-A177-3AD203B41FA5}">
                      <a16:colId xmlns:a16="http://schemas.microsoft.com/office/drawing/2014/main" val="20001"/>
                    </a:ext>
                  </a:extLst>
                </a:gridCol>
              </a:tblGrid>
              <a:tr h="177800">
                <a:tc gridSpan="2">
                  <a:txBody>
                    <a:bodyPr/>
                    <a:lstStyle>
                      <a:lvl1pPr marL="1141730" indent="-102870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1141730" marR="0" lvl="0" indent="-1028700" algn="ctr" defTabSz="914400" rtl="0" eaLnBrk="1" fontAlgn="base" latinLnBrk="0" hangingPunct="1">
                        <a:lnSpc>
                          <a:spcPts val="1375"/>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SYMTAB</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198438">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ts val="145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LABEL</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858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8580" marR="0" lvl="0" indent="0" algn="l" defTabSz="914400" rtl="0" eaLnBrk="1" fontAlgn="base" latinLnBrk="0" hangingPunct="1">
                        <a:lnSpc>
                          <a:spcPts val="145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ADDRESS</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185738">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ts val="1375"/>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FIRST</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858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8580" marR="0" lvl="0" indent="0" algn="l" defTabSz="914400" rtl="0" eaLnBrk="1" fontAlgn="base" latinLnBrk="0" hangingPunct="1">
                        <a:lnSpc>
                          <a:spcPts val="1375"/>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0000</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187325">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ts val="1375"/>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LOOP</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858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8580" marR="0" lvl="0" indent="0" algn="l" defTabSz="914400" rtl="0" eaLnBrk="1" fontAlgn="base" latinLnBrk="0" hangingPunct="1">
                        <a:lnSpc>
                          <a:spcPts val="1375"/>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0009</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196850">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ts val="1465"/>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COUNT</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858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8580" marR="0" lvl="0" indent="0" algn="l" defTabSz="914400" rtl="0" eaLnBrk="1" fontAlgn="base" latinLnBrk="0" hangingPunct="1">
                        <a:lnSpc>
                          <a:spcPts val="1465"/>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0015</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187325">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ts val="1375"/>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TABLE</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858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8580" marR="0" lvl="0" indent="0" algn="l" defTabSz="914400" rtl="0" eaLnBrk="1" fontAlgn="base" latinLnBrk="0" hangingPunct="1">
                        <a:lnSpc>
                          <a:spcPts val="1375"/>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0018</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196850">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ts val="145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TOTAL</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858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8580" marR="0" lvl="0" indent="0" algn="l" defTabSz="914400" rtl="0" eaLnBrk="1" fontAlgn="base" latinLnBrk="0" hangingPunct="1">
                        <a:lnSpc>
                          <a:spcPts val="1450"/>
                        </a:lnSpc>
                        <a:spcBef>
                          <a:spcPct val="0"/>
                        </a:spcBef>
                        <a:spcAft>
                          <a:spcPct val="0"/>
                        </a:spcAft>
                        <a:buClrTx/>
                        <a:buSzTx/>
                        <a:buFontTx/>
                        <a:buNone/>
                      </a:pPr>
                      <a:r>
                        <a:rPr kumimoji="0" lang="en-US" altLang="en-US" sz="1000" b="0" i="0" u="none" strike="noStrike" cap="none" normalizeH="0" baseline="0">
                          <a:ln>
                            <a:noFill/>
                          </a:ln>
                          <a:solidFill>
                            <a:srgbClr val="000000"/>
                          </a:solidFill>
                          <a:effectLst/>
                          <a:latin typeface="Tahoma" panose="020B0604030504040204" pitchFamily="34" charset="0"/>
                          <a:ea typeface="PMingLiU"/>
                          <a:cs typeface="PMingLiU"/>
                        </a:rPr>
                        <a:t>1788</a:t>
                      </a:r>
                      <a:endParaRPr kumimoji="0" lang="en-US" altLang="en-US" sz="1000" b="0"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cxnSp>
        <p:nvCxnSpPr>
          <p:cNvPr id="37010" name="Straight Arrow Connector 13"/>
          <p:cNvCxnSpPr>
            <a:endCxn id="36984" idx="0"/>
          </p:cNvCxnSpPr>
          <p:nvPr/>
        </p:nvCxnSpPr>
        <p:spPr>
          <a:xfrm flipH="1">
            <a:off x="5562600" y="1600200"/>
            <a:ext cx="457200" cy="228600"/>
          </a:xfrm>
          <a:prstGeom prst="straightConnector1">
            <a:avLst/>
          </a:prstGeom>
          <a:ln w="9525" cap="flat" cmpd="sng">
            <a:solidFill>
              <a:schemeClr val="tx1"/>
            </a:solidFill>
            <a:prstDash val="solid"/>
            <a:headEnd type="none" w="med" len="med"/>
            <a:tailEnd type="arrow" w="med" len="med"/>
          </a:ln>
        </p:spPr>
      </p:cxnSp>
      <p:cxnSp>
        <p:nvCxnSpPr>
          <p:cNvPr id="37011" name="Straight Arrow Connector 28"/>
          <p:cNvCxnSpPr>
            <a:endCxn id="36984" idx="0"/>
          </p:cNvCxnSpPr>
          <p:nvPr/>
        </p:nvCxnSpPr>
        <p:spPr>
          <a:xfrm flipH="1">
            <a:off x="5486403" y="1828800"/>
            <a:ext cx="549275" cy="228600"/>
          </a:xfrm>
          <a:prstGeom prst="straightConnector1">
            <a:avLst/>
          </a:prstGeom>
          <a:ln w="9525" cap="flat" cmpd="sng">
            <a:solidFill>
              <a:schemeClr val="tx1"/>
            </a:solidFill>
            <a:prstDash val="solid"/>
            <a:headEnd type="none" w="med" len="med"/>
            <a:tailEnd type="arrow" w="med" len="med"/>
          </a:ln>
        </p:spPr>
      </p:cxnSp>
      <p:cxnSp>
        <p:nvCxnSpPr>
          <p:cNvPr id="37012" name="Straight Arrow Connector 29"/>
          <p:cNvCxnSpPr>
            <a:endCxn id="36984" idx="0"/>
          </p:cNvCxnSpPr>
          <p:nvPr/>
        </p:nvCxnSpPr>
        <p:spPr>
          <a:xfrm flipH="1">
            <a:off x="5486400" y="2057400"/>
            <a:ext cx="571500" cy="381000"/>
          </a:xfrm>
          <a:prstGeom prst="straightConnector1">
            <a:avLst/>
          </a:prstGeom>
          <a:ln w="9525" cap="flat" cmpd="sng">
            <a:solidFill>
              <a:schemeClr val="tx1"/>
            </a:solidFill>
            <a:prstDash val="solid"/>
            <a:headEnd type="none" w="med" len="med"/>
            <a:tailEnd type="arrow" w="med" len="med"/>
          </a:ln>
        </p:spPr>
      </p:cxnSp>
      <p:cxnSp>
        <p:nvCxnSpPr>
          <p:cNvPr id="37013" name="Straight Arrow Connector 31"/>
          <p:cNvCxnSpPr>
            <a:endCxn id="36984" idx="0"/>
          </p:cNvCxnSpPr>
          <p:nvPr/>
        </p:nvCxnSpPr>
        <p:spPr>
          <a:xfrm flipH="1">
            <a:off x="5448300" y="2438400"/>
            <a:ext cx="609600" cy="228600"/>
          </a:xfrm>
          <a:prstGeom prst="straightConnector1">
            <a:avLst/>
          </a:prstGeom>
          <a:ln w="9525" cap="flat" cmpd="sng">
            <a:solidFill>
              <a:schemeClr val="tx1"/>
            </a:solidFill>
            <a:prstDash val="solid"/>
            <a:headEnd type="none" w="med" len="med"/>
            <a:tailEnd type="arrow" w="med" len="med"/>
          </a:ln>
        </p:spPr>
      </p:cxnSp>
      <p:cxnSp>
        <p:nvCxnSpPr>
          <p:cNvPr id="37014" name="Straight Arrow Connector 32"/>
          <p:cNvCxnSpPr>
            <a:endCxn id="36984" idx="0"/>
          </p:cNvCxnSpPr>
          <p:nvPr/>
        </p:nvCxnSpPr>
        <p:spPr>
          <a:xfrm flipH="1">
            <a:off x="5410200" y="2667000"/>
            <a:ext cx="609600" cy="228600"/>
          </a:xfrm>
          <a:prstGeom prst="straightConnector1">
            <a:avLst/>
          </a:prstGeom>
          <a:ln w="9525" cap="flat" cmpd="sng">
            <a:solidFill>
              <a:schemeClr val="tx1"/>
            </a:solidFill>
            <a:prstDash val="solid"/>
            <a:headEnd type="none" w="med" len="med"/>
            <a:tailEnd type="arrow" w="med" len="med"/>
          </a:ln>
        </p:spPr>
      </p:cxnSp>
      <p:cxnSp>
        <p:nvCxnSpPr>
          <p:cNvPr id="37015" name="Straight Arrow Connector 33"/>
          <p:cNvCxnSpPr>
            <a:endCxn id="36984" idx="0"/>
          </p:cNvCxnSpPr>
          <p:nvPr/>
        </p:nvCxnSpPr>
        <p:spPr>
          <a:xfrm flipH="1">
            <a:off x="5410200" y="2874963"/>
            <a:ext cx="609600" cy="228600"/>
          </a:xfrm>
          <a:prstGeom prst="straightConnector1">
            <a:avLst/>
          </a:prstGeom>
          <a:ln w="9525" cap="flat" cmpd="sng">
            <a:solidFill>
              <a:schemeClr val="tx1"/>
            </a:solidFill>
            <a:prstDash val="solid"/>
            <a:headEnd type="none" w="med" len="med"/>
            <a:tailEnd type="arrow" w="med" len="med"/>
          </a:ln>
        </p:spPr>
      </p:cxnSp>
      <p:cxnSp>
        <p:nvCxnSpPr>
          <p:cNvPr id="37016" name="Straight Arrow Connector 34"/>
          <p:cNvCxnSpPr>
            <a:endCxn id="36984" idx="0"/>
          </p:cNvCxnSpPr>
          <p:nvPr/>
        </p:nvCxnSpPr>
        <p:spPr>
          <a:xfrm flipH="1">
            <a:off x="5441950" y="3103563"/>
            <a:ext cx="577850" cy="146050"/>
          </a:xfrm>
          <a:prstGeom prst="straightConnector1">
            <a:avLst/>
          </a:prstGeom>
          <a:ln w="9525" cap="flat" cmpd="sng">
            <a:solidFill>
              <a:schemeClr val="tx1"/>
            </a:solidFill>
            <a:prstDash val="solid"/>
            <a:headEnd type="none" w="med" len="med"/>
            <a:tailEnd type="arrow" w="med" len="med"/>
          </a:ln>
        </p:spPr>
      </p:cxnSp>
      <p:cxnSp>
        <p:nvCxnSpPr>
          <p:cNvPr id="37017" name="Straight Arrow Connector 35"/>
          <p:cNvCxnSpPr>
            <a:endCxn id="36984" idx="0"/>
          </p:cNvCxnSpPr>
          <p:nvPr/>
        </p:nvCxnSpPr>
        <p:spPr>
          <a:xfrm flipH="1">
            <a:off x="5448300" y="3249613"/>
            <a:ext cx="571500" cy="228600"/>
          </a:xfrm>
          <a:prstGeom prst="straightConnector1">
            <a:avLst/>
          </a:prstGeom>
          <a:ln w="9525" cap="flat" cmpd="sng">
            <a:solidFill>
              <a:schemeClr val="tx1"/>
            </a:solidFill>
            <a:prstDash val="solid"/>
            <a:headEnd type="none" w="med" len="med"/>
            <a:tailEnd type="arrow" w="med" len="med"/>
          </a:ln>
        </p:spPr>
      </p:cxnSp>
      <p:cxnSp>
        <p:nvCxnSpPr>
          <p:cNvPr id="37018" name="Straight Arrow Connector 39"/>
          <p:cNvCxnSpPr>
            <a:endCxn id="36984" idx="0"/>
          </p:cNvCxnSpPr>
          <p:nvPr/>
        </p:nvCxnSpPr>
        <p:spPr>
          <a:xfrm flipH="1">
            <a:off x="5389566" y="3478216"/>
            <a:ext cx="554037" cy="217487"/>
          </a:xfrm>
          <a:prstGeom prst="straightConnector1">
            <a:avLst/>
          </a:prstGeom>
          <a:ln w="9525" cap="flat" cmpd="sng">
            <a:solidFill>
              <a:schemeClr val="tx1"/>
            </a:solidFill>
            <a:prstDash val="solid"/>
            <a:headEnd type="none" w="med" len="med"/>
            <a:tailEnd type="arrow" w="med" len="med"/>
          </a:ln>
        </p:spPr>
      </p:cxnSp>
      <p:cxnSp>
        <p:nvCxnSpPr>
          <p:cNvPr id="37019" name="Straight Arrow Connector 41"/>
          <p:cNvCxnSpPr>
            <a:endCxn id="36984" idx="0"/>
          </p:cNvCxnSpPr>
          <p:nvPr/>
        </p:nvCxnSpPr>
        <p:spPr>
          <a:xfrm flipH="1">
            <a:off x="5389563" y="3695700"/>
            <a:ext cx="609600" cy="228600"/>
          </a:xfrm>
          <a:prstGeom prst="straightConnector1">
            <a:avLst/>
          </a:prstGeom>
          <a:ln w="9525" cap="flat" cmpd="sng">
            <a:solidFill>
              <a:schemeClr val="tx1"/>
            </a:solidFill>
            <a:prstDash val="solid"/>
            <a:headEnd type="none" w="med" len="med"/>
            <a:tailEnd type="arrow"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609600" y="533400"/>
            <a:ext cx="7772400" cy="762000"/>
          </a:xfrm>
        </p:spPr>
        <p:txBody>
          <a:bodyPr vert="horz" wrap="square" lIns="91440" tIns="45720" rIns="91440" bIns="45720" rtlCol="0" anchor="b">
            <a:normAutofit/>
          </a:bodyPr>
          <a:lstStyle/>
          <a:p>
            <a:r>
              <a:rPr lang="en-US" altLang="en-US" dirty="0"/>
              <a:t>SOLUTION:</a:t>
            </a:r>
          </a:p>
        </p:txBody>
      </p:sp>
      <p:sp>
        <p:nvSpPr>
          <p:cNvPr id="37891" name="Content Placeholder 7" descr="Rectangle: Click to edit Master text styles&#10;Second level&#10;Third level&#10;Fourth level&#10;Fifth level"/>
          <p:cNvSpPr>
            <a:spLocks noGrp="1"/>
          </p:cNvSpPr>
          <p:nvPr>
            <p:ph idx="1"/>
          </p:nvPr>
        </p:nvSpPr>
        <p:spPr>
          <a:xfrm>
            <a:off x="742950" y="1219200"/>
            <a:ext cx="7772400" cy="4038600"/>
          </a:xfrm>
        </p:spPr>
        <p:txBody>
          <a:bodyPr vert="horz" wrap="square" lIns="91440" tIns="45720" rIns="91440" bIns="45720" rtlCol="0" anchor="t">
            <a:normAutofit/>
          </a:bodyPr>
          <a:lstStyle/>
          <a:p>
            <a:r>
              <a:rPr lang="en-US" altLang="en-US" sz="2000" dirty="0"/>
              <a:t>Pass-2: </a:t>
            </a:r>
            <a:r>
              <a:rPr lang="en-US" altLang="en-US" sz="1800" dirty="0"/>
              <a:t>Get opcode from OPTAB and address of symbolic operands from SYMTAB and generate the object code using the following format</a:t>
            </a:r>
          </a:p>
          <a:p>
            <a:pPr lvl="1"/>
            <a:endParaRPr lang="en-US" altLang="en-US" sz="2000" dirty="0"/>
          </a:p>
          <a:p>
            <a:pPr lvl="1"/>
            <a:endParaRPr lang="en-US" altLang="en-US" sz="2000" dirty="0"/>
          </a:p>
          <a:p>
            <a:pPr lvl="1"/>
            <a:endParaRPr lang="en-US" altLang="en-US" sz="2000" dirty="0"/>
          </a:p>
          <a:p>
            <a:pPr lvl="1"/>
            <a:endParaRPr lang="en-US" altLang="en-US" sz="2000" dirty="0"/>
          </a:p>
          <a:p>
            <a:pPr lvl="1"/>
            <a:endParaRPr lang="en-US" altLang="en-US" sz="2000" dirty="0"/>
          </a:p>
          <a:p>
            <a:pPr lvl="1"/>
            <a:endParaRPr lang="en-US" altLang="en-US" sz="2000" dirty="0"/>
          </a:p>
          <a:p>
            <a:pPr lvl="1"/>
            <a:endParaRPr lang="en-US" altLang="en-US" sz="2000" dirty="0"/>
          </a:p>
          <a:p>
            <a:pPr lvl="1"/>
            <a:endParaRPr lang="en-US" altLang="en-US" sz="2000" dirty="0"/>
          </a:p>
        </p:txBody>
      </p:sp>
      <p:graphicFrame>
        <p:nvGraphicFramePr>
          <p:cNvPr id="31748" name="Table 31747"/>
          <p:cNvGraphicFramePr>
            <a:graphicFrameLocks noGrp="1"/>
          </p:cNvGraphicFramePr>
          <p:nvPr/>
        </p:nvGraphicFramePr>
        <p:xfrm>
          <a:off x="762000" y="1905003"/>
          <a:ext cx="8001000" cy="4835523"/>
        </p:xfrm>
        <a:graphic>
          <a:graphicData uri="http://schemas.openxmlformats.org/drawingml/2006/table">
            <a:tbl>
              <a:tblPr/>
              <a:tblGrid>
                <a:gridCol w="1020763">
                  <a:extLst>
                    <a:ext uri="{9D8B030D-6E8A-4147-A177-3AD203B41FA5}">
                      <a16:colId xmlns:a16="http://schemas.microsoft.com/office/drawing/2014/main" val="20000"/>
                    </a:ext>
                  </a:extLst>
                </a:gridCol>
                <a:gridCol w="1098550">
                  <a:extLst>
                    <a:ext uri="{9D8B030D-6E8A-4147-A177-3AD203B41FA5}">
                      <a16:colId xmlns:a16="http://schemas.microsoft.com/office/drawing/2014/main" val="20001"/>
                    </a:ext>
                  </a:extLst>
                </a:gridCol>
                <a:gridCol w="862012">
                  <a:extLst>
                    <a:ext uri="{9D8B030D-6E8A-4147-A177-3AD203B41FA5}">
                      <a16:colId xmlns:a16="http://schemas.microsoft.com/office/drawing/2014/main" val="20002"/>
                    </a:ext>
                  </a:extLst>
                </a:gridCol>
                <a:gridCol w="549275">
                  <a:extLst>
                    <a:ext uri="{9D8B030D-6E8A-4147-A177-3AD203B41FA5}">
                      <a16:colId xmlns:a16="http://schemas.microsoft.com/office/drawing/2014/main" val="20003"/>
                    </a:ext>
                  </a:extLst>
                </a:gridCol>
                <a:gridCol w="393700">
                  <a:extLst>
                    <a:ext uri="{9D8B030D-6E8A-4147-A177-3AD203B41FA5}">
                      <a16:colId xmlns:a16="http://schemas.microsoft.com/office/drawing/2014/main" val="20004"/>
                    </a:ext>
                  </a:extLst>
                </a:gridCol>
                <a:gridCol w="312738">
                  <a:extLst>
                    <a:ext uri="{9D8B030D-6E8A-4147-A177-3AD203B41FA5}">
                      <a16:colId xmlns:a16="http://schemas.microsoft.com/office/drawing/2014/main" val="20005"/>
                    </a:ext>
                  </a:extLst>
                </a:gridCol>
                <a:gridCol w="157162">
                  <a:extLst>
                    <a:ext uri="{9D8B030D-6E8A-4147-A177-3AD203B41FA5}">
                      <a16:colId xmlns:a16="http://schemas.microsoft.com/office/drawing/2014/main" val="20006"/>
                    </a:ext>
                  </a:extLst>
                </a:gridCol>
                <a:gridCol w="157163">
                  <a:extLst>
                    <a:ext uri="{9D8B030D-6E8A-4147-A177-3AD203B41FA5}">
                      <a16:colId xmlns:a16="http://schemas.microsoft.com/office/drawing/2014/main" val="20007"/>
                    </a:ext>
                  </a:extLst>
                </a:gridCol>
                <a:gridCol w="311150">
                  <a:extLst>
                    <a:ext uri="{9D8B030D-6E8A-4147-A177-3AD203B41FA5}">
                      <a16:colId xmlns:a16="http://schemas.microsoft.com/office/drawing/2014/main" val="20008"/>
                    </a:ext>
                  </a:extLst>
                </a:gridCol>
                <a:gridCol w="80962">
                  <a:extLst>
                    <a:ext uri="{9D8B030D-6E8A-4147-A177-3AD203B41FA5}">
                      <a16:colId xmlns:a16="http://schemas.microsoft.com/office/drawing/2014/main" val="20009"/>
                    </a:ext>
                  </a:extLst>
                </a:gridCol>
                <a:gridCol w="153988">
                  <a:extLst>
                    <a:ext uri="{9D8B030D-6E8A-4147-A177-3AD203B41FA5}">
                      <a16:colId xmlns:a16="http://schemas.microsoft.com/office/drawing/2014/main" val="20010"/>
                    </a:ext>
                  </a:extLst>
                </a:gridCol>
                <a:gridCol w="157162">
                  <a:extLst>
                    <a:ext uri="{9D8B030D-6E8A-4147-A177-3AD203B41FA5}">
                      <a16:colId xmlns:a16="http://schemas.microsoft.com/office/drawing/2014/main" val="20011"/>
                    </a:ext>
                  </a:extLst>
                </a:gridCol>
                <a:gridCol w="706438">
                  <a:extLst>
                    <a:ext uri="{9D8B030D-6E8A-4147-A177-3AD203B41FA5}">
                      <a16:colId xmlns:a16="http://schemas.microsoft.com/office/drawing/2014/main" val="20012"/>
                    </a:ext>
                  </a:extLst>
                </a:gridCol>
                <a:gridCol w="2039937">
                  <a:extLst>
                    <a:ext uri="{9D8B030D-6E8A-4147-A177-3AD203B41FA5}">
                      <a16:colId xmlns:a16="http://schemas.microsoft.com/office/drawing/2014/main" val="20013"/>
                    </a:ext>
                  </a:extLst>
                </a:gridCol>
              </a:tblGrid>
              <a:tr h="350888">
                <a:tc gridSpan="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dirty="0">
                          <a:ln>
                            <a:noFill/>
                          </a:ln>
                          <a:solidFill>
                            <a:srgbClr val="000000"/>
                          </a:solidFill>
                          <a:effectLst/>
                          <a:latin typeface="Calibri" panose="020F0502020204030204" charset="0"/>
                          <a:ea typeface="PMingLiU"/>
                          <a:cs typeface="Calibri" panose="020F0502020204030204" charset="0"/>
                        </a:rPr>
                        <a:t>Instruction</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000" b="1" i="0" u="none" strike="noStrike" cap="none" normalizeH="0" baseline="0">
                          <a:ln>
                            <a:noFill/>
                          </a:ln>
                          <a:solidFill>
                            <a:srgbClr val="000000"/>
                          </a:solidFill>
                          <a:effectLst/>
                          <a:latin typeface="Calibri" panose="020F0502020204030204" charset="0"/>
                          <a:ea typeface="PMingLiU"/>
                          <a:cs typeface="Calibri" panose="020F0502020204030204" charset="0"/>
                        </a:rPr>
                        <a:t>Instruction Format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gridSpan="10">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Object code</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rgbClr val="000000"/>
                          </a:solidFill>
                          <a:effectLst/>
                          <a:latin typeface="Calibri" panose="020F0502020204030204" charset="0"/>
                          <a:ea typeface="PMingLiU"/>
                          <a:cs typeface="Calibri" panose="020F0502020204030204" charset="0"/>
                        </a:rPr>
                        <a:t>Remarks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extLst>
                  <a:ext uri="{0D108BD9-81ED-4DB2-BD59-A6C34878D82A}">
                    <a16:rowId xmlns:a16="http://schemas.microsoft.com/office/drawing/2014/main" val="10000"/>
                  </a:ext>
                </a:extLst>
              </a:tr>
              <a:tr h="473270">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CLEAR</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X</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chemeClr val="tx1"/>
                          </a:solidFill>
                          <a:effectLst/>
                          <a:latin typeface="Tahoma" panose="020B0604030504040204" pitchFamily="34" charset="0"/>
                          <a:ea typeface="PMingLiU"/>
                          <a:cs typeface="PMingLiU"/>
                        </a:rPr>
                        <a:t>2 byte</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l" defTabSz="914400" rtl="0" eaLnBrk="1" fontAlgn="base" latinLnBrk="0" hangingPunct="1">
                        <a:lnSpc>
                          <a:spcPct val="115000"/>
                        </a:lnSpc>
                        <a:spcBef>
                          <a:spcPct val="0"/>
                        </a:spcBef>
                        <a:spcAft>
                          <a:spcPct val="0"/>
                        </a:spcAft>
                        <a:buClrTx/>
                        <a:buSzTx/>
                        <a:buFontTx/>
                        <a:buNone/>
                      </a:pPr>
                      <a:r>
                        <a:rPr kumimoji="0" lang="en-US" altLang="en-US" sz="1800" b="1" i="0" u="none" strike="noStrike" cap="none" normalizeH="0" baseline="0">
                          <a:ln>
                            <a:noFill/>
                          </a:ln>
                          <a:solidFill>
                            <a:schemeClr val="tx2"/>
                          </a:solidFill>
                          <a:effectLst/>
                          <a:latin typeface="Tahoma" panose="020B0604030504040204" pitchFamily="34" charset="0"/>
                          <a:ea typeface="PMingLiU"/>
                          <a:cs typeface="PMingLiU"/>
                        </a:rPr>
                        <a:t>B</a:t>
                      </a:r>
                      <a:endParaRPr kumimoji="0" lang="en-US" altLang="en-US" sz="1800" b="0" i="0" u="none" strike="noStrike" cap="none" normalizeH="0" baseline="0">
                        <a:ln>
                          <a:noFill/>
                        </a:ln>
                        <a:solidFill>
                          <a:schemeClr val="tx1"/>
                        </a:solidFill>
                        <a:effectLst/>
                        <a:latin typeface="Tahoma" panose="020B0604030504040204" pitchFamily="34" charset="0"/>
                        <a:ea typeface="PMingLiU"/>
                        <a:cs typeface="PMingLiU"/>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l" defTabSz="914400" rtl="0" eaLnBrk="1" fontAlgn="base" latinLnBrk="0" hangingPunct="1">
                        <a:lnSpc>
                          <a:spcPct val="115000"/>
                        </a:lnSpc>
                        <a:spcBef>
                          <a:spcPct val="0"/>
                        </a:spcBef>
                        <a:spcAft>
                          <a:spcPct val="0"/>
                        </a:spcAft>
                        <a:buClrTx/>
                        <a:buSzTx/>
                        <a:buFontTx/>
                        <a:buNone/>
                      </a:pPr>
                      <a:r>
                        <a:rPr kumimoji="0" lang="en-US" altLang="en-US" sz="1800" b="1" i="0" u="none" strike="noStrike" cap="none" normalizeH="0" baseline="0">
                          <a:ln>
                            <a:noFill/>
                          </a:ln>
                          <a:solidFill>
                            <a:schemeClr val="tx2"/>
                          </a:solidFill>
                          <a:effectLst/>
                          <a:latin typeface="Tahoma" panose="020B0604030504040204" pitchFamily="34" charset="0"/>
                          <a:ea typeface="PMingLiU"/>
                          <a:cs typeface="PMingLiU"/>
                        </a:rPr>
                        <a:t>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gridSpan="4">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l"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Tahoma" panose="020B0604030504040204" pitchFamily="34" charset="0"/>
                          <a:ea typeface="PMingLiU"/>
                          <a:cs typeface="PMingLiU"/>
                        </a:rPr>
                        <a:t>1</a:t>
                      </a:r>
                    </a:p>
                    <a:p>
                      <a:pPr marL="47625" marR="0" lvl="0" indent="0" algn="l"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ahoma" panose="020B0604030504040204" pitchFamily="34" charset="0"/>
                          <a:ea typeface="PMingLiU"/>
                          <a:cs typeface="PMingLiU"/>
                        </a:rPr>
                        <a:t>Reg x value</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l"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Tahoma" panose="020B0604030504040204" pitchFamily="34" charset="0"/>
                          <a:ea typeface="PMingLiU"/>
                          <a:cs typeface="PMingLiU"/>
                        </a:rPr>
                        <a:t>0</a:t>
                      </a:r>
                    </a:p>
                    <a:p>
                      <a:pPr marL="47625" marR="0" lvl="0" indent="0" algn="l" defTabSz="914400" rtl="0" eaLnBrk="1" fontAlgn="base" latinLnBrk="0" hangingPunct="1">
                        <a:lnSpc>
                          <a:spcPct val="115000"/>
                        </a:lnSpc>
                        <a:spcBef>
                          <a:spcPct val="0"/>
                        </a:spcBef>
                        <a:spcAft>
                          <a:spcPct val="0"/>
                        </a:spcAft>
                        <a:buClrTx/>
                        <a:buSzTx/>
                        <a:buFontTx/>
                        <a:buNone/>
                      </a:pPr>
                      <a:r>
                        <a:rPr kumimoji="0" lang="en-US" altLang="en-US" sz="900" b="0" i="0" u="none" strike="noStrike" cap="none" normalizeH="0" baseline="0">
                          <a:ln>
                            <a:noFill/>
                          </a:ln>
                          <a:solidFill>
                            <a:schemeClr val="tx1"/>
                          </a:solidFill>
                          <a:effectLst/>
                          <a:latin typeface="Tahoma" panose="020B0604030504040204" pitchFamily="34" charset="0"/>
                          <a:ea typeface="PMingLiU"/>
                          <a:cs typeface="PMingLiU"/>
                        </a:rPr>
                        <a:t>No 2nd operand </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hMerge="1">
                  <a:txBody>
                    <a:bodyPr/>
                    <a:lstStyle/>
                    <a:p>
                      <a:endParaRPr lang="en-US"/>
                    </a:p>
                  </a:txBody>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The value of the register X=1</a:t>
                      </a:r>
                    </a:p>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B410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extLst>
                  <a:ext uri="{0D108BD9-81ED-4DB2-BD59-A6C34878D82A}">
                    <a16:rowId xmlns:a16="http://schemas.microsoft.com/office/drawing/2014/main" val="10001"/>
                  </a:ext>
                </a:extLst>
              </a:tr>
              <a:tr h="315958">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LDA</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#0</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chemeClr val="tx1"/>
                          </a:solidFill>
                          <a:effectLst/>
                          <a:latin typeface="Tahoma" panose="020B0604030504040204" pitchFamily="34" charset="0"/>
                          <a:ea typeface="PMingLiU"/>
                          <a:cs typeface="PMingLiU"/>
                        </a:rPr>
                        <a:t>3 bytes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gridSpan="5">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800" b="1" i="0" u="none" strike="noStrike" cap="none" normalizeH="0" baseline="0">
                          <a:ln>
                            <a:noFill/>
                          </a:ln>
                          <a:solidFill>
                            <a:schemeClr val="tx2"/>
                          </a:solidFill>
                          <a:effectLst/>
                          <a:latin typeface="Tahoma" panose="020B0604030504040204" pitchFamily="34" charset="0"/>
                          <a:ea typeface="PMingLiU"/>
                          <a:cs typeface="PMingLiU"/>
                        </a:rPr>
                        <a:t>01</a:t>
                      </a:r>
                      <a:endPar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l"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Tahoma" panose="020B0604030504040204" pitchFamily="34" charset="0"/>
                          <a:ea typeface="PMingLiU"/>
                          <a:cs typeface="PMingLiU"/>
                        </a:rPr>
                        <a:t>0000</a:t>
                      </a:r>
                      <a:endPar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010000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extLst>
                  <a:ext uri="{0D108BD9-81ED-4DB2-BD59-A6C34878D82A}">
                    <a16:rowId xmlns:a16="http://schemas.microsoft.com/office/drawing/2014/main" val="10002"/>
                  </a:ext>
                </a:extLst>
              </a:tr>
              <a:tr h="385818">
                <a:tc row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+LDB</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#TOTAL</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chemeClr val="tx1"/>
                          </a:solidFill>
                          <a:effectLst/>
                          <a:latin typeface="Tahoma" panose="020B0604030504040204" pitchFamily="34" charset="0"/>
                          <a:ea typeface="PMingLiU"/>
                          <a:cs typeface="PMingLiU"/>
                        </a:rPr>
                        <a:t>4 bytes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dirty="0">
                          <a:ln>
                            <a:noFill/>
                          </a:ln>
                          <a:solidFill>
                            <a:schemeClr val="tx2"/>
                          </a:solidFill>
                          <a:effectLst/>
                          <a:latin typeface="Calibri" panose="020F0502020204030204" charset="0"/>
                          <a:ea typeface="PMingLiU"/>
                          <a:cs typeface="Calibri" panose="020F0502020204030204" charset="0"/>
                        </a:rPr>
                        <a:t>Opcode</a:t>
                      </a:r>
                    </a:p>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dirty="0">
                          <a:ln>
                            <a:noFill/>
                          </a:ln>
                          <a:solidFill>
                            <a:schemeClr val="tx2"/>
                          </a:solidFill>
                          <a:effectLst/>
                          <a:latin typeface="Calibri" panose="020F0502020204030204" charset="0"/>
                          <a:ea typeface="PMingLiU"/>
                          <a:cs typeface="Calibri" panose="020F0502020204030204" charset="0"/>
                        </a:rPr>
                        <a:t>6-bits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I</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X</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B</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P</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E</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Address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rowSpan="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Address of TOTAL  is taken from the SYMTAB</a:t>
                      </a:r>
                    </a:p>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69101788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extLst>
                  <a:ext uri="{0D108BD9-81ED-4DB2-BD59-A6C34878D82A}">
                    <a16:rowId xmlns:a16="http://schemas.microsoft.com/office/drawing/2014/main" val="10003"/>
                  </a:ext>
                </a:extLst>
              </a:tr>
              <a:tr h="21034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0011  10</a:t>
                      </a:r>
                      <a:r>
                        <a:rPr kumimoji="0" lang="en-US" altLang="en-US" sz="1200" b="0" i="0" u="none" strike="noStrike" cap="none" normalizeH="0" baseline="0">
                          <a:ln>
                            <a:noFill/>
                          </a:ln>
                          <a:solidFill>
                            <a:schemeClr val="tx2"/>
                          </a:solidFill>
                          <a:effectLst/>
                          <a:latin typeface="Calibri" panose="020F0502020204030204" charset="0"/>
                          <a:ea typeface="PMingLiU"/>
                          <a:cs typeface="Calibri" panose="020F0502020204030204" charset="0"/>
                        </a:rPr>
                        <a:t>00</a:t>
                      </a: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 </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dirty="0">
                          <a:ln>
                            <a:noFill/>
                          </a:ln>
                          <a:solidFill>
                            <a:schemeClr val="tx2"/>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dirty="0">
                          <a:ln>
                            <a:noFill/>
                          </a:ln>
                          <a:solidFill>
                            <a:schemeClr val="tx2"/>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dirty="0">
                          <a:ln>
                            <a:noFill/>
                          </a:ln>
                          <a:solidFill>
                            <a:schemeClr val="tx2"/>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dirty="0">
                          <a:ln>
                            <a:noFill/>
                          </a:ln>
                          <a:solidFill>
                            <a:schemeClr val="tx2"/>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grid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dirty="0">
                          <a:ln>
                            <a:noFill/>
                          </a:ln>
                          <a:solidFill>
                            <a:schemeClr val="tx2"/>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dirty="0">
                          <a:ln>
                            <a:noFill/>
                          </a:ln>
                          <a:solidFill>
                            <a:schemeClr val="tx2"/>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dirty="0">
                          <a:ln>
                            <a:noFill/>
                          </a:ln>
                          <a:solidFill>
                            <a:schemeClr val="tx2"/>
                          </a:solidFill>
                          <a:effectLst/>
                          <a:latin typeface="Calibri" panose="020F0502020204030204" charset="0"/>
                          <a:ea typeface="PMingLiU"/>
                          <a:cs typeface="Calibri" panose="020F0502020204030204" charset="0"/>
                        </a:rPr>
                        <a:t>01788</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vMerge="1">
                  <a:txBody>
                    <a:bodyPr/>
                    <a:lstStyle/>
                    <a:p>
                      <a:endParaRPr lang="en-US"/>
                    </a:p>
                  </a:txBody>
                  <a:tcPr/>
                </a:tc>
                <a:extLst>
                  <a:ext uri="{0D108BD9-81ED-4DB2-BD59-A6C34878D82A}">
                    <a16:rowId xmlns:a16="http://schemas.microsoft.com/office/drawing/2014/main" val="10004"/>
                  </a:ext>
                </a:extLst>
              </a:tr>
              <a:tr h="420748">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BASE</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TOTAL</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1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rgbClr val="000000"/>
                          </a:solidFill>
                          <a:effectLst/>
                          <a:latin typeface="Calibri" panose="020F0502020204030204" charset="0"/>
                          <a:ea typeface="PMingLiU"/>
                          <a:cs typeface="Calibri" panose="020F0502020204030204" charset="0"/>
                        </a:rPr>
                        <a:t>BASE is an Assembler directive</a:t>
                      </a:r>
                    </a:p>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rgbClr val="000000"/>
                          </a:solidFill>
                          <a:effectLst/>
                          <a:latin typeface="Calibri" panose="020F0502020204030204" charset="0"/>
                          <a:ea typeface="PMingLiU"/>
                          <a:cs typeface="Calibri" panose="020F0502020204030204" charset="0"/>
                        </a:rPr>
                        <a:t>Indicating that it is base addressing mode and (Total) is considered for Base reg.</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20748">
                <a:tc row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ADD</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TABLE,X</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chemeClr val="tx1"/>
                          </a:solidFill>
                          <a:effectLst/>
                          <a:latin typeface="Tahoma" panose="020B0604030504040204" pitchFamily="34" charset="0"/>
                          <a:ea typeface="PMingLiU"/>
                          <a:cs typeface="PMingLiU"/>
                        </a:rPr>
                        <a:t>3 bytes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Opcode</a:t>
                      </a:r>
                    </a:p>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6-bits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I</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B</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P</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Address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Displacement Address=TABLE-PC</a:t>
                      </a:r>
                    </a:p>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 0018-000C= C</a:t>
                      </a:r>
                    </a:p>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   </a:t>
                      </a: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1BA00C</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extLst>
                  <a:ext uri="{0D108BD9-81ED-4DB2-BD59-A6C34878D82A}">
                    <a16:rowId xmlns:a16="http://schemas.microsoft.com/office/drawing/2014/main" val="10006"/>
                  </a:ext>
                </a:extLst>
              </a:tr>
              <a:tr h="285791">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0001 </a:t>
                      </a: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10</a:t>
                      </a: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00C</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7"/>
                  </a:ext>
                </a:extLst>
              </a:tr>
              <a:tr h="420748">
                <a:tc row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TIX</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COUNT</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chemeClr val="tx1"/>
                          </a:solidFill>
                          <a:effectLst/>
                          <a:latin typeface="Tahoma" panose="020B0604030504040204" pitchFamily="34" charset="0"/>
                          <a:ea typeface="PMingLiU"/>
                          <a:cs typeface="PMingLiU"/>
                        </a:rPr>
                        <a:t>3 bytes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Opcode</a:t>
                      </a:r>
                    </a:p>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6-bits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I</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B</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P</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Address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Displacement Address=COUNT-PC</a:t>
                      </a:r>
                    </a:p>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 0015-000F= 6</a:t>
                      </a:r>
                    </a:p>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   </a:t>
                      </a: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2F2006</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extLst>
                  <a:ext uri="{0D108BD9-81ED-4DB2-BD59-A6C34878D82A}">
                    <a16:rowId xmlns:a16="http://schemas.microsoft.com/office/drawing/2014/main" val="10008"/>
                  </a:ext>
                </a:extLst>
              </a:tr>
              <a:tr h="23657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0010 </a:t>
                      </a: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11</a:t>
                      </a: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006</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9"/>
                  </a:ext>
                </a:extLst>
              </a:tr>
              <a:tr h="420748">
                <a:tc row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JLT</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LOOP</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chemeClr val="tx1"/>
                          </a:solidFill>
                          <a:effectLst/>
                          <a:latin typeface="Tahoma" panose="020B0604030504040204" pitchFamily="34" charset="0"/>
                          <a:ea typeface="PMingLiU"/>
                          <a:cs typeface="PMingLiU"/>
                        </a:rPr>
                        <a:t>3 bytes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Opcode</a:t>
                      </a:r>
                    </a:p>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6-bits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I</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B</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P</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Address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Displacement Address=LOOP-PC</a:t>
                      </a:r>
                    </a:p>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 0009-0012= FF7</a:t>
                      </a:r>
                    </a:p>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   </a:t>
                      </a: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3D2FF7</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extLst>
                  <a:ext uri="{0D108BD9-81ED-4DB2-BD59-A6C34878D82A}">
                    <a16:rowId xmlns:a16="http://schemas.microsoft.com/office/drawing/2014/main" val="10010"/>
                  </a:ext>
                </a:extLst>
              </a:tr>
              <a:tr h="23657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0011 </a:t>
                      </a: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10</a:t>
                      </a: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FF7</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11"/>
                  </a:ext>
                </a:extLst>
              </a:tr>
              <a:tr h="420748">
                <a:tc row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STA</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TOTAL</a:t>
                      </a:r>
                      <a:endParaRPr kumimoji="0" lang="en-US" altLang="en-US" sz="1800" b="1"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chemeClr val="tx1"/>
                          </a:solidFill>
                          <a:effectLst/>
                          <a:latin typeface="Tahoma" panose="020B0604030504040204" pitchFamily="34" charset="0"/>
                          <a:ea typeface="PMingLiU"/>
                          <a:cs typeface="PMingLiU"/>
                        </a:rPr>
                        <a:t>3 bytes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Opcode</a:t>
                      </a:r>
                    </a:p>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6-bits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I</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B</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P</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100" b="1" i="0" u="none" strike="noStrike" cap="none" normalizeH="0" baseline="0">
                          <a:ln>
                            <a:noFill/>
                          </a:ln>
                          <a:solidFill>
                            <a:schemeClr val="tx2"/>
                          </a:solidFill>
                          <a:effectLst/>
                          <a:latin typeface="Calibri" panose="020F0502020204030204" charset="0"/>
                          <a:ea typeface="PMingLiU"/>
                          <a:cs typeface="Calibri" panose="020F0502020204030204" charset="0"/>
                        </a:rPr>
                        <a:t>Address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Displacement Address=TOTAL –(B)      =1788-1788=0</a:t>
                      </a:r>
                    </a:p>
                    <a:p>
                      <a:pPr marL="66675" marR="0" lvl="0" indent="0" algn="l" defTabSz="914400" rtl="0" eaLnBrk="1" fontAlgn="base" latinLnBrk="0" hangingPunct="1">
                        <a:lnSpc>
                          <a:spcPct val="115000"/>
                        </a:lnSpc>
                        <a:spcBef>
                          <a:spcPct val="0"/>
                        </a:spcBef>
                        <a:spcAft>
                          <a:spcPct val="0"/>
                        </a:spcAft>
                        <a:buClrTx/>
                        <a:buSzTx/>
                        <a:buFontTx/>
                        <a:buNone/>
                      </a:pPr>
                      <a:r>
                        <a:rPr kumimoji="0" lang="en-US" altLang="en-US" sz="1100" b="0" i="0" u="none" strike="noStrike" cap="none" normalizeH="0" baseline="0">
                          <a:ln>
                            <a:noFill/>
                          </a:ln>
                          <a:solidFill>
                            <a:srgbClr val="000000"/>
                          </a:solidFill>
                          <a:effectLst/>
                          <a:latin typeface="Calibri" panose="020F0502020204030204" charset="0"/>
                          <a:ea typeface="PMingLiU"/>
                          <a:cs typeface="Calibri" panose="020F0502020204030204" charset="0"/>
                        </a:rPr>
                        <a:t>   </a:t>
                      </a: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0F4000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extLst>
                  <a:ext uri="{0D108BD9-81ED-4DB2-BD59-A6C34878D82A}">
                    <a16:rowId xmlns:a16="http://schemas.microsoft.com/office/drawing/2014/main" val="10012"/>
                  </a:ext>
                </a:extLst>
              </a:tr>
              <a:tr h="23657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0000 </a:t>
                      </a: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11</a:t>
                      </a: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F7E6"/>
                    </a:solid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Calibri" panose="020F0502020204030204" charset="0"/>
                          <a:ea typeface="PMingLiU"/>
                          <a:cs typeface="Calibri" panose="020F0502020204030204"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47625" marR="0" lvl="0" indent="0"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2"/>
                          </a:solidFill>
                          <a:effectLst/>
                          <a:latin typeface="Calibri" panose="020F0502020204030204" charset="0"/>
                          <a:ea typeface="PMingLiU"/>
                          <a:cs typeface="Calibri" panose="020F0502020204030204" charset="0"/>
                        </a:rPr>
                        <a:t>000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13"/>
                  </a:ext>
                </a:extLst>
              </a:tr>
            </a:tbl>
          </a:graphicData>
        </a:graphic>
      </p:graphicFrame>
      <p:cxnSp>
        <p:nvCxnSpPr>
          <p:cNvPr id="38078" name="Straight Connector 3"/>
          <p:cNvCxnSpPr/>
          <p:nvPr/>
        </p:nvCxnSpPr>
        <p:spPr>
          <a:xfrm>
            <a:off x="4446588" y="3546475"/>
            <a:ext cx="114300" cy="0"/>
          </a:xfrm>
          <a:prstGeom prst="line">
            <a:avLst/>
          </a:prstGeom>
          <a:ln w="15875" cap="flat" cmpd="sng">
            <a:solidFill>
              <a:schemeClr val="tx1"/>
            </a:solidFill>
            <a:prstDash val="solid"/>
            <a:headEnd type="none" w="med" len="med"/>
            <a:tailEnd type="none" w="med" len="med"/>
          </a:ln>
        </p:spPr>
      </p:cxnSp>
      <p:cxnSp>
        <p:nvCxnSpPr>
          <p:cNvPr id="38079" name="Straight Connector 13"/>
          <p:cNvCxnSpPr/>
          <p:nvPr/>
        </p:nvCxnSpPr>
        <p:spPr>
          <a:xfrm>
            <a:off x="4325938" y="4606925"/>
            <a:ext cx="114300" cy="0"/>
          </a:xfrm>
          <a:prstGeom prst="line">
            <a:avLst/>
          </a:prstGeom>
          <a:ln w="15875" cap="flat" cmpd="sng">
            <a:solidFill>
              <a:schemeClr val="tx1"/>
            </a:solidFill>
            <a:prstDash val="solid"/>
            <a:headEnd type="none" w="med" len="med"/>
            <a:tailEnd type="none" w="med" len="med"/>
          </a:ln>
        </p:spPr>
      </p:cxnSp>
      <p:cxnSp>
        <p:nvCxnSpPr>
          <p:cNvPr id="38080" name="Straight Connector 15"/>
          <p:cNvCxnSpPr/>
          <p:nvPr/>
        </p:nvCxnSpPr>
        <p:spPr>
          <a:xfrm>
            <a:off x="4322763" y="5292725"/>
            <a:ext cx="114300" cy="0"/>
          </a:xfrm>
          <a:prstGeom prst="line">
            <a:avLst/>
          </a:prstGeom>
          <a:ln w="15875" cap="flat" cmpd="sng">
            <a:solidFill>
              <a:schemeClr val="tx1"/>
            </a:solidFill>
            <a:prstDash val="solid"/>
            <a:headEnd type="none" w="med" len="med"/>
            <a:tailEnd type="none" w="med" len="med"/>
          </a:ln>
        </p:spPr>
      </p:cxnSp>
      <p:cxnSp>
        <p:nvCxnSpPr>
          <p:cNvPr id="38081" name="Straight Connector 16"/>
          <p:cNvCxnSpPr/>
          <p:nvPr/>
        </p:nvCxnSpPr>
        <p:spPr>
          <a:xfrm>
            <a:off x="4325938" y="5961063"/>
            <a:ext cx="114300" cy="0"/>
          </a:xfrm>
          <a:prstGeom prst="line">
            <a:avLst/>
          </a:prstGeom>
          <a:ln w="15875" cap="flat" cmpd="sng">
            <a:solidFill>
              <a:schemeClr val="tx1"/>
            </a:solidFill>
            <a:prstDash val="solid"/>
            <a:headEnd type="none" w="med" len="med"/>
            <a:tailEnd type="none" w="med" len="med"/>
          </a:ln>
        </p:spPr>
      </p:cxnSp>
      <p:cxnSp>
        <p:nvCxnSpPr>
          <p:cNvPr id="38082" name="Straight Connector 17"/>
          <p:cNvCxnSpPr/>
          <p:nvPr/>
        </p:nvCxnSpPr>
        <p:spPr>
          <a:xfrm>
            <a:off x="4322763" y="6629400"/>
            <a:ext cx="114300" cy="0"/>
          </a:xfrm>
          <a:prstGeom prst="line">
            <a:avLst/>
          </a:prstGeom>
          <a:ln w="15875" cap="flat" cmpd="sng">
            <a:solidFill>
              <a:schemeClr val="tx1"/>
            </a:solidFill>
            <a:prstDash val="soli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vert="horz" wrap="square" lIns="91440" tIns="45720" rIns="91440" bIns="45720" rtlCol="0" anchor="b">
            <a:normAutofit/>
          </a:bodyPr>
          <a:lstStyle/>
          <a:p>
            <a:r>
              <a:rPr lang="en-US" altLang="en-US" dirty="0"/>
              <a:t>Object Program</a:t>
            </a:r>
          </a:p>
        </p:txBody>
      </p:sp>
      <p:sp>
        <p:nvSpPr>
          <p:cNvPr id="38915" name="Content Placeholder 2" descr="Rectangle: Click to edit Master text styles&#10;Second level&#10;Third level&#10;Fourth level&#10;Fifth level"/>
          <p:cNvSpPr>
            <a:spLocks noGrp="1"/>
          </p:cNvSpPr>
          <p:nvPr>
            <p:ph idx="1"/>
          </p:nvPr>
        </p:nvSpPr>
        <p:spPr/>
        <p:txBody>
          <a:bodyPr vert="horz" wrap="square" lIns="91440" tIns="45720" rIns="91440" bIns="45720" rtlCol="0" anchor="t">
            <a:normAutofit/>
          </a:bodyPr>
          <a:lstStyle/>
          <a:p>
            <a:pPr marL="0" indent="0">
              <a:buNone/>
            </a:pPr>
            <a:r>
              <a:rPr lang="en-US" altLang="en-US" dirty="0"/>
              <a:t>Final Object program:</a:t>
            </a:r>
          </a:p>
        </p:txBody>
      </p:sp>
      <p:graphicFrame>
        <p:nvGraphicFramePr>
          <p:cNvPr id="38916" name="Table 38915"/>
          <p:cNvGraphicFramePr/>
          <p:nvPr/>
        </p:nvGraphicFramePr>
        <p:xfrm>
          <a:off x="990600" y="2955928"/>
          <a:ext cx="7315200" cy="1921362"/>
        </p:xfrm>
        <a:graphic>
          <a:graphicData uri="http://schemas.openxmlformats.org/drawingml/2006/table">
            <a:tbl>
              <a:tblPr/>
              <a:tblGrid>
                <a:gridCol w="5715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5791200">
                  <a:extLst>
                    <a:ext uri="{9D8B030D-6E8A-4147-A177-3AD203B41FA5}">
                      <a16:colId xmlns:a16="http://schemas.microsoft.com/office/drawing/2014/main" val="20002"/>
                    </a:ext>
                  </a:extLst>
                </a:gridCol>
              </a:tblGrid>
              <a:tr h="6413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H</a:t>
                      </a:r>
                    </a:p>
                  </a:txBody>
                  <a:tcPr marT="45683" marB="45683">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SUM</a:t>
                      </a:r>
                    </a:p>
                  </a:txBody>
                  <a:tcPr marT="45683" marB="45683">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00000000178B </a:t>
                      </a:r>
                    </a:p>
                    <a:p>
                      <a:pPr lvl="0" eaLnBrk="1" hangingPunct="1">
                        <a:buNone/>
                      </a:pPr>
                      <a:endParaRPr lang="en-US" altLang="x-none" sz="1800" b="1" dirty="0">
                        <a:solidFill>
                          <a:srgbClr val="000000"/>
                        </a:solidFill>
                        <a:latin typeface="Tahoma" panose="020B0604030504040204" pitchFamily="34" charset="0"/>
                      </a:endParaRPr>
                    </a:p>
                  </a:txBody>
                  <a:tcPr marT="45683" marB="45683">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3976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000000"/>
                          </a:solidFill>
                          <a:latin typeface="Tahoma" panose="020B0604030504040204" pitchFamily="34" charset="0"/>
                        </a:rPr>
                        <a:t>T</a:t>
                      </a:r>
                    </a:p>
                  </a:txBody>
                  <a:tcPr marT="45683" marB="45683">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000000"/>
                          </a:solidFill>
                          <a:latin typeface="Tahoma" panose="020B0604030504040204" pitchFamily="34" charset="0"/>
                        </a:rPr>
                        <a:t>000000</a:t>
                      </a:r>
                    </a:p>
                  </a:txBody>
                  <a:tcPr marT="45683" marB="45683">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FF0000"/>
                          </a:solidFill>
                          <a:latin typeface="Tahoma" panose="020B0604030504040204" pitchFamily="34" charset="0"/>
                        </a:rPr>
                        <a:t>15</a:t>
                      </a:r>
                      <a:r>
                        <a:rPr lang="en-US" altLang="x-none" sz="1800" dirty="0">
                          <a:solidFill>
                            <a:srgbClr val="000000"/>
                          </a:solidFill>
                          <a:latin typeface="Tahoma" panose="020B0604030504040204" pitchFamily="34" charset="0"/>
                        </a:rPr>
                        <a:t>B410010000691017881BA00C2F20063B2FF70F4000 </a:t>
                      </a:r>
                    </a:p>
                    <a:p>
                      <a:pPr lvl="0" eaLnBrk="1" hangingPunct="1">
                        <a:buNone/>
                      </a:pPr>
                      <a:endParaRPr lang="en-US" altLang="x-none" sz="1800" dirty="0">
                        <a:solidFill>
                          <a:srgbClr val="000000"/>
                        </a:solidFill>
                        <a:latin typeface="Tahoma" panose="020B0604030504040204" pitchFamily="34" charset="0"/>
                      </a:endParaRPr>
                    </a:p>
                  </a:txBody>
                  <a:tcPr marT="45683" marB="45683">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1"/>
                  </a:ext>
                </a:extLst>
              </a:tr>
              <a:tr h="63976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000000"/>
                          </a:solidFill>
                          <a:latin typeface="Tahoma" panose="020B0604030504040204" pitchFamily="34" charset="0"/>
                        </a:rPr>
                        <a:t>E</a:t>
                      </a:r>
                    </a:p>
                  </a:txBody>
                  <a:tcPr marT="45683" marB="45683">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000000"/>
                          </a:solidFill>
                          <a:latin typeface="Tahoma" panose="020B0604030504040204" pitchFamily="34" charset="0"/>
                        </a:rPr>
                        <a:t>000000</a:t>
                      </a:r>
                    </a:p>
                    <a:p>
                      <a:pPr lvl="0" eaLnBrk="1" hangingPunct="1">
                        <a:buNone/>
                      </a:pPr>
                      <a:endParaRPr lang="en-US" altLang="x-none" sz="1800" dirty="0">
                        <a:solidFill>
                          <a:srgbClr val="000000"/>
                        </a:solidFill>
                        <a:latin typeface="Tahoma" panose="020B0604030504040204" pitchFamily="34" charset="0"/>
                      </a:endParaRPr>
                    </a:p>
                  </a:txBody>
                  <a:tcPr marT="45683" marB="45683">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rgbClr val="000000"/>
                        </a:solidFill>
                        <a:latin typeface="Tahoma" panose="020B0604030504040204" pitchFamily="34" charset="0"/>
                      </a:endParaRPr>
                    </a:p>
                  </a:txBody>
                  <a:tcPr marT="45683" marB="45683">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vert="horz" wrap="square" lIns="91440" tIns="45720" rIns="91440" bIns="45720" rtlCol="0" anchor="b">
            <a:normAutofit/>
          </a:bodyPr>
          <a:lstStyle/>
          <a:p>
            <a:r>
              <a:rPr lang="en-US" altLang="zh-CN" dirty="0"/>
              <a:t>Problem-1</a:t>
            </a:r>
          </a:p>
        </p:txBody>
      </p:sp>
      <p:sp>
        <p:nvSpPr>
          <p:cNvPr id="39939" name="Content Placeholder 2" descr="Rectangle: Click to edit Master text styles&#10;Second level&#10;Third level&#10;Fourth level&#10;Fifth level"/>
          <p:cNvSpPr>
            <a:spLocks noGrp="1"/>
          </p:cNvSpPr>
          <p:nvPr>
            <p:ph idx="1"/>
          </p:nvPr>
        </p:nvSpPr>
        <p:spPr>
          <a:xfrm>
            <a:off x="609603" y="1846263"/>
            <a:ext cx="8105775" cy="4114800"/>
          </a:xfrm>
        </p:spPr>
        <p:txBody>
          <a:bodyPr vert="horz" wrap="square" lIns="91440" tIns="45720" rIns="91440" bIns="45720" rtlCol="0" anchor="t">
            <a:normAutofit fontScale="92500"/>
          </a:bodyPr>
          <a:lstStyle/>
          <a:p>
            <a:r>
              <a:rPr lang="en-US" altLang="zh-CN" dirty="0"/>
              <a:t>Generate the object code for the program</a:t>
            </a:r>
          </a:p>
          <a:p>
            <a:pPr>
              <a:buNone/>
            </a:pPr>
            <a:r>
              <a:rPr lang="en-US" altLang="zh-CN" sz="1800" dirty="0">
                <a:solidFill>
                  <a:schemeClr val="tx2"/>
                </a:solidFill>
              </a:rPr>
              <a:t>ADDIT		START	1500</a:t>
            </a:r>
          </a:p>
          <a:p>
            <a:pPr>
              <a:buNone/>
            </a:pPr>
            <a:r>
              <a:rPr lang="en-US" altLang="zh-CN" sz="1800" dirty="0">
                <a:solidFill>
                  <a:schemeClr val="tx2"/>
                </a:solidFill>
              </a:rPr>
              <a:t>		LDA	M		     OPTAB	</a:t>
            </a:r>
          </a:p>
          <a:p>
            <a:pPr>
              <a:buNone/>
            </a:pPr>
            <a:r>
              <a:rPr lang="en-US" altLang="zh-CN" sz="1800" dirty="0">
                <a:solidFill>
                  <a:schemeClr val="tx2"/>
                </a:solidFill>
              </a:rPr>
              <a:t>		ADD	N</a:t>
            </a:r>
          </a:p>
          <a:p>
            <a:pPr>
              <a:buNone/>
            </a:pPr>
            <a:r>
              <a:rPr lang="en-US" altLang="zh-CN" sz="1800" dirty="0">
                <a:solidFill>
                  <a:schemeClr val="tx2"/>
                </a:solidFill>
              </a:rPr>
              <a:t>		STA	SUM</a:t>
            </a:r>
          </a:p>
          <a:p>
            <a:pPr>
              <a:buNone/>
            </a:pPr>
            <a:r>
              <a:rPr lang="en-US" altLang="zh-CN" sz="1800" dirty="0">
                <a:solidFill>
                  <a:schemeClr val="tx2"/>
                </a:solidFill>
              </a:rPr>
              <a:t>M		WORD	2</a:t>
            </a:r>
          </a:p>
          <a:p>
            <a:pPr>
              <a:buNone/>
            </a:pPr>
            <a:r>
              <a:rPr lang="en-US" altLang="zh-CN" sz="1800" dirty="0">
                <a:solidFill>
                  <a:schemeClr val="tx2"/>
                </a:solidFill>
              </a:rPr>
              <a:t>N		WORD	4</a:t>
            </a:r>
          </a:p>
          <a:p>
            <a:pPr>
              <a:buNone/>
            </a:pPr>
            <a:r>
              <a:rPr lang="en-US" altLang="zh-CN" sz="1800" dirty="0">
                <a:solidFill>
                  <a:schemeClr val="tx2"/>
                </a:solidFill>
              </a:rPr>
              <a:t>SUM		RESW	1</a:t>
            </a:r>
          </a:p>
          <a:p>
            <a:pPr>
              <a:buNone/>
            </a:pPr>
            <a:r>
              <a:rPr lang="en-US" altLang="zh-CN" sz="1800" dirty="0">
                <a:solidFill>
                  <a:schemeClr val="tx2"/>
                </a:solidFill>
              </a:rPr>
              <a:t>		END</a:t>
            </a:r>
          </a:p>
          <a:p>
            <a:pPr>
              <a:buNone/>
            </a:pPr>
            <a:endParaRPr lang="en-US" altLang="zh-CN" sz="1800" dirty="0">
              <a:solidFill>
                <a:schemeClr val="tx2"/>
              </a:solidFill>
            </a:endParaRPr>
          </a:p>
        </p:txBody>
      </p:sp>
      <p:graphicFrame>
        <p:nvGraphicFramePr>
          <p:cNvPr id="4" name="Table 3"/>
          <p:cNvGraphicFramePr/>
          <p:nvPr/>
        </p:nvGraphicFramePr>
        <p:xfrm>
          <a:off x="5027613" y="3171825"/>
          <a:ext cx="2776537" cy="1463676"/>
        </p:xfrm>
        <a:graphic>
          <a:graphicData uri="http://schemas.openxmlformats.org/drawingml/2006/table">
            <a:tbl>
              <a:tblPr firstRow="1" bandRow="1">
                <a:tableStyleId>{5C22544A-7EE6-4342-B048-85BDC9FD1C3A}</a:tableStyleId>
              </a:tblPr>
              <a:tblGrid>
                <a:gridCol w="1530525">
                  <a:extLst>
                    <a:ext uri="{9D8B030D-6E8A-4147-A177-3AD203B41FA5}">
                      <a16:colId xmlns:a16="http://schemas.microsoft.com/office/drawing/2014/main" val="20000"/>
                    </a:ext>
                  </a:extLst>
                </a:gridCol>
                <a:gridCol w="1246012">
                  <a:extLst>
                    <a:ext uri="{9D8B030D-6E8A-4147-A177-3AD203B41FA5}">
                      <a16:colId xmlns:a16="http://schemas.microsoft.com/office/drawing/2014/main" val="20001"/>
                    </a:ext>
                  </a:extLst>
                </a:gridCol>
              </a:tblGrid>
              <a:tr h="365919">
                <a:tc>
                  <a:txBody>
                    <a:bodyPr/>
                    <a:lstStyle/>
                    <a:p>
                      <a:pPr>
                        <a:buNone/>
                      </a:pPr>
                      <a:r>
                        <a:rPr lang="en-US" sz="1800">
                          <a:solidFill>
                            <a:schemeClr val="tx2"/>
                          </a:solidFill>
                        </a:rPr>
                        <a:t>Mnemonics</a:t>
                      </a:r>
                    </a:p>
                  </a:txBody>
                  <a:tcPr marL="91450" marR="91450" marT="45740" marB="45740"/>
                </a:tc>
                <a:tc>
                  <a:txBody>
                    <a:bodyPr/>
                    <a:lstStyle/>
                    <a:p>
                      <a:pPr>
                        <a:buNone/>
                      </a:pPr>
                      <a:r>
                        <a:rPr lang="en-US" sz="1800">
                          <a:solidFill>
                            <a:schemeClr val="tx2"/>
                          </a:solidFill>
                        </a:rPr>
                        <a:t>opcode</a:t>
                      </a:r>
                    </a:p>
                  </a:txBody>
                  <a:tcPr marL="91450" marR="91450" marT="45740" marB="45740"/>
                </a:tc>
                <a:extLst>
                  <a:ext uri="{0D108BD9-81ED-4DB2-BD59-A6C34878D82A}">
                    <a16:rowId xmlns:a16="http://schemas.microsoft.com/office/drawing/2014/main" val="10000"/>
                  </a:ext>
                </a:extLst>
              </a:tr>
              <a:tr h="365919">
                <a:tc>
                  <a:txBody>
                    <a:bodyPr/>
                    <a:lstStyle/>
                    <a:p>
                      <a:pPr>
                        <a:buNone/>
                      </a:pPr>
                      <a:r>
                        <a:rPr lang="en-US" sz="1800">
                          <a:solidFill>
                            <a:schemeClr val="tx2"/>
                          </a:solidFill>
                        </a:rPr>
                        <a:t>LDA</a:t>
                      </a:r>
                    </a:p>
                  </a:txBody>
                  <a:tcPr marL="91450" marR="91450" marT="45740" marB="45740"/>
                </a:tc>
                <a:tc>
                  <a:txBody>
                    <a:bodyPr/>
                    <a:lstStyle/>
                    <a:p>
                      <a:pPr>
                        <a:buNone/>
                      </a:pPr>
                      <a:r>
                        <a:rPr lang="en-US" sz="1800">
                          <a:solidFill>
                            <a:schemeClr val="tx2"/>
                          </a:solidFill>
                        </a:rPr>
                        <a:t>00</a:t>
                      </a:r>
                    </a:p>
                  </a:txBody>
                  <a:tcPr marL="91450" marR="91450" marT="45740" marB="45740"/>
                </a:tc>
                <a:extLst>
                  <a:ext uri="{0D108BD9-81ED-4DB2-BD59-A6C34878D82A}">
                    <a16:rowId xmlns:a16="http://schemas.microsoft.com/office/drawing/2014/main" val="10001"/>
                  </a:ext>
                </a:extLst>
              </a:tr>
              <a:tr h="365919">
                <a:tc>
                  <a:txBody>
                    <a:bodyPr/>
                    <a:lstStyle/>
                    <a:p>
                      <a:pPr>
                        <a:buNone/>
                      </a:pPr>
                      <a:r>
                        <a:rPr lang="en-US" sz="1800">
                          <a:solidFill>
                            <a:schemeClr val="tx2"/>
                          </a:solidFill>
                        </a:rPr>
                        <a:t>ADD</a:t>
                      </a:r>
                    </a:p>
                  </a:txBody>
                  <a:tcPr marL="91450" marR="91450" marT="45740" marB="45740"/>
                </a:tc>
                <a:tc>
                  <a:txBody>
                    <a:bodyPr/>
                    <a:lstStyle/>
                    <a:p>
                      <a:pPr>
                        <a:buNone/>
                      </a:pPr>
                      <a:r>
                        <a:rPr lang="en-US" sz="1800">
                          <a:solidFill>
                            <a:schemeClr val="tx2"/>
                          </a:solidFill>
                        </a:rPr>
                        <a:t>18</a:t>
                      </a:r>
                    </a:p>
                  </a:txBody>
                  <a:tcPr marL="91450" marR="91450" marT="45740" marB="45740"/>
                </a:tc>
                <a:extLst>
                  <a:ext uri="{0D108BD9-81ED-4DB2-BD59-A6C34878D82A}">
                    <a16:rowId xmlns:a16="http://schemas.microsoft.com/office/drawing/2014/main" val="10002"/>
                  </a:ext>
                </a:extLst>
              </a:tr>
              <a:tr h="365919">
                <a:tc>
                  <a:txBody>
                    <a:bodyPr/>
                    <a:lstStyle/>
                    <a:p>
                      <a:pPr>
                        <a:buNone/>
                      </a:pPr>
                      <a:r>
                        <a:rPr lang="en-US" sz="1800">
                          <a:solidFill>
                            <a:schemeClr val="tx2"/>
                          </a:solidFill>
                        </a:rPr>
                        <a:t>STA</a:t>
                      </a:r>
                    </a:p>
                  </a:txBody>
                  <a:tcPr marL="91450" marR="91450" marT="45740" marB="45740"/>
                </a:tc>
                <a:tc>
                  <a:txBody>
                    <a:bodyPr/>
                    <a:lstStyle/>
                    <a:p>
                      <a:pPr>
                        <a:buNone/>
                      </a:pPr>
                      <a:r>
                        <a:rPr lang="en-US" sz="1800">
                          <a:solidFill>
                            <a:schemeClr val="tx2"/>
                          </a:solidFill>
                        </a:rPr>
                        <a:t>0C</a:t>
                      </a:r>
                    </a:p>
                  </a:txBody>
                  <a:tcPr marL="91450" marR="91450" marT="45740" marB="45740"/>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vert="horz" wrap="square" lIns="91440" tIns="45720" rIns="91440" bIns="45720" rtlCol="0" anchor="b">
            <a:normAutofit/>
          </a:bodyPr>
          <a:lstStyle/>
          <a:p>
            <a:r>
              <a:rPr lang="en-US" altLang="zh-CN" dirty="0"/>
              <a:t>Solution</a:t>
            </a:r>
          </a:p>
        </p:txBody>
      </p:sp>
      <p:graphicFrame>
        <p:nvGraphicFramePr>
          <p:cNvPr id="27652" name="Content Placeholder 27651"/>
          <p:cNvGraphicFramePr>
            <a:graphicFrameLocks noGrp="1"/>
          </p:cNvGraphicFramePr>
          <p:nvPr>
            <p:ph sz="half" idx="4294967295"/>
          </p:nvPr>
        </p:nvGraphicFramePr>
        <p:xfrm>
          <a:off x="795341" y="2786066"/>
          <a:ext cx="7402512" cy="3328989"/>
        </p:xfrm>
        <a:graphic>
          <a:graphicData uri="http://schemas.openxmlformats.org/drawingml/2006/table">
            <a:tbl>
              <a:tblPr/>
              <a:tblGrid>
                <a:gridCol w="1473200">
                  <a:extLst>
                    <a:ext uri="{9D8B030D-6E8A-4147-A177-3AD203B41FA5}">
                      <a16:colId xmlns:a16="http://schemas.microsoft.com/office/drawing/2014/main" val="20000"/>
                    </a:ext>
                  </a:extLst>
                </a:gridCol>
                <a:gridCol w="911225">
                  <a:extLst>
                    <a:ext uri="{9D8B030D-6E8A-4147-A177-3AD203B41FA5}">
                      <a16:colId xmlns:a16="http://schemas.microsoft.com/office/drawing/2014/main" val="20001"/>
                    </a:ext>
                  </a:extLst>
                </a:gridCol>
                <a:gridCol w="954087">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022350">
                  <a:extLst>
                    <a:ext uri="{9D8B030D-6E8A-4147-A177-3AD203B41FA5}">
                      <a16:colId xmlns:a16="http://schemas.microsoft.com/office/drawing/2014/main" val="20004"/>
                    </a:ext>
                  </a:extLst>
                </a:gridCol>
                <a:gridCol w="1847850">
                  <a:extLst>
                    <a:ext uri="{9D8B030D-6E8A-4147-A177-3AD203B41FA5}">
                      <a16:colId xmlns:a16="http://schemas.microsoft.com/office/drawing/2014/main" val="20005"/>
                    </a:ext>
                  </a:extLst>
                </a:gridCol>
              </a:tblGrid>
              <a:tr h="381000">
                <a:tc>
                  <a:txBody>
                    <a:bodyPr/>
                    <a:lstStyle>
                      <a:lvl1pPr marL="259080" indent="-19875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9080" marR="0" lvl="0" indent="-198755"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LOCCTR</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530225" indent="-46990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530225" marR="0" lvl="0" indent="-46990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FF0000"/>
                          </a:solidFill>
                          <a:effectLst/>
                          <a:latin typeface="Calibri" panose="020F0502020204030204" charset="0"/>
                          <a:ea typeface="PMingLiU"/>
                          <a:cs typeface="Calibri" panose="020F0502020204030204" charset="0"/>
                        </a:rPr>
                        <a:t>LENGTH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marL="5683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56832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SOURCE STATEMENT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OBJECT CODE</a:t>
                      </a:r>
                    </a:p>
                  </a:txBody>
                  <a:tcPr marL="91444" marR="91444"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0"/>
                  </a:ext>
                </a:extLst>
              </a:tr>
              <a:tr h="420687">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 </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ct val="115000"/>
                        </a:lnSpc>
                        <a:spcBef>
                          <a:spcPct val="0"/>
                        </a:spcBef>
                        <a:spcAft>
                          <a:spcPct val="0"/>
                        </a:spcAft>
                        <a:buClrTx/>
                        <a:buSzTx/>
                        <a:buFontTx/>
                        <a:buNone/>
                      </a:pPr>
                      <a:endParaRPr kumimoji="0" lang="en-US" altLang="en-US" sz="14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ADDIT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START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2400" b="1" i="0" u="none" strike="noStrike" cap="none" normalizeH="0" baseline="0">
                          <a:ln>
                            <a:noFill/>
                          </a:ln>
                          <a:solidFill>
                            <a:srgbClr val="000000"/>
                          </a:solidFill>
                          <a:effectLst/>
                          <a:latin typeface="Calibri" panose="020F0502020204030204" charset="0"/>
                          <a:ea typeface="PMingLiU"/>
                          <a:cs typeface="Calibri" panose="020F0502020204030204" charset="0"/>
                        </a:rPr>
                        <a:t>1500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endParaRPr kumimoji="0" lang="en-US" altLang="en-US" sz="2400" b="1"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350838">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1500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6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LDA</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M</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001509</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350838">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1503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4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ADD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18150C</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350838">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1506</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4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STA</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SUM</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0C150F</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422274">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1509</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4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M</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WORD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2</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5"/>
                  </a:ext>
                </a:extLst>
              </a:tr>
              <a:tr h="350838">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150C</a:t>
                      </a:r>
                    </a:p>
                  </a:txBody>
                  <a:tcPr marL="0" marR="0" marT="0" marB="0"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FF0000"/>
                          </a:solidFill>
                          <a:effectLst/>
                          <a:latin typeface="Calibri" panose="020F0502020204030204" charset="0"/>
                          <a:ea typeface="PMingLiU"/>
                          <a:cs typeface="Calibri" panose="020F0502020204030204" charset="0"/>
                        </a:rPr>
                        <a:t>3</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N</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WORD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4</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6"/>
                  </a:ext>
                </a:extLst>
              </a:tr>
              <a:tr h="350838">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150F</a:t>
                      </a:r>
                    </a:p>
                  </a:txBody>
                  <a:tcPr marL="0" marR="0" marT="0" marB="0"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FF0000"/>
                          </a:solidFill>
                          <a:effectLst/>
                          <a:latin typeface="Calibri" panose="020F0502020204030204" charset="0"/>
                          <a:ea typeface="PMingLiU"/>
                          <a:cs typeface="Calibri" panose="020F0502020204030204" charset="0"/>
                        </a:rPr>
                        <a:t>3</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SUM</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RESW</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7"/>
                  </a:ext>
                </a:extLst>
              </a:tr>
              <a:tr h="350838">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sym typeface="+mn-ea"/>
                        </a:rPr>
                        <a:t>1512</a:t>
                      </a:r>
                    </a:p>
                  </a:txBody>
                  <a:tcPr marL="0" marR="0" marT="0" marB="0"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FF0000"/>
                          </a:solidFill>
                          <a:effectLst/>
                          <a:latin typeface="Calibri" panose="020F0502020204030204" charset="0"/>
                          <a:ea typeface="PMingLiU"/>
                          <a:cs typeface="Calibri" panose="020F0502020204030204" charset="0"/>
                        </a:rPr>
                        <a:t>3</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endParaRPr kumimoji="0" lang="en-US" altLang="en-US" sz="14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END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endParaRPr kumimoji="0" lang="en-US" altLang="en-US" sz="14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endParaRPr kumimoji="0" lang="en-US" altLang="en-US" sz="14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8"/>
                  </a:ext>
                </a:extLst>
              </a:tr>
            </a:tbl>
          </a:graphicData>
        </a:graphic>
      </p:graphicFrame>
      <p:graphicFrame>
        <p:nvGraphicFramePr>
          <p:cNvPr id="4" name="Content Placeholder 3"/>
          <p:cNvGraphicFramePr>
            <a:graphicFrameLocks noGrp="1"/>
          </p:cNvGraphicFramePr>
          <p:nvPr>
            <p:ph sz="half" idx="4294967295"/>
          </p:nvPr>
        </p:nvGraphicFramePr>
        <p:xfrm>
          <a:off x="3413125" y="1079500"/>
          <a:ext cx="3810000" cy="1463676"/>
        </p:xfrm>
        <a:graphic>
          <a:graphicData uri="http://schemas.openxmlformats.org/drawingml/2006/table">
            <a:tbl>
              <a:tblPr firstRow="1" bandRow="1">
                <a:tableStyleId>{5C22544A-7EE6-4342-B048-85BDC9FD1C3A}</a:tableStyleId>
              </a:tblPr>
              <a:tblGrid>
                <a:gridCol w="2099945">
                  <a:extLst>
                    <a:ext uri="{9D8B030D-6E8A-4147-A177-3AD203B41FA5}">
                      <a16:colId xmlns:a16="http://schemas.microsoft.com/office/drawing/2014/main" val="20000"/>
                    </a:ext>
                  </a:extLst>
                </a:gridCol>
                <a:gridCol w="1710055">
                  <a:extLst>
                    <a:ext uri="{9D8B030D-6E8A-4147-A177-3AD203B41FA5}">
                      <a16:colId xmlns:a16="http://schemas.microsoft.com/office/drawing/2014/main" val="20001"/>
                    </a:ext>
                  </a:extLst>
                </a:gridCol>
              </a:tblGrid>
              <a:tr h="365919">
                <a:tc>
                  <a:txBody>
                    <a:bodyPr/>
                    <a:lstStyle/>
                    <a:p>
                      <a:pPr>
                        <a:buNone/>
                      </a:pPr>
                      <a:r>
                        <a:rPr lang="en-US" sz="1800">
                          <a:solidFill>
                            <a:schemeClr val="tx2"/>
                          </a:solidFill>
                        </a:rPr>
                        <a:t>LABEL</a:t>
                      </a:r>
                    </a:p>
                  </a:txBody>
                  <a:tcPr marT="45740" marB="45740"/>
                </a:tc>
                <a:tc>
                  <a:txBody>
                    <a:bodyPr/>
                    <a:lstStyle/>
                    <a:p>
                      <a:pPr>
                        <a:buNone/>
                      </a:pPr>
                      <a:r>
                        <a:rPr lang="en-US" sz="1800">
                          <a:solidFill>
                            <a:schemeClr val="tx2"/>
                          </a:solidFill>
                        </a:rPr>
                        <a:t>ADDRESS</a:t>
                      </a:r>
                    </a:p>
                  </a:txBody>
                  <a:tcPr marT="45740" marB="45740"/>
                </a:tc>
                <a:extLst>
                  <a:ext uri="{0D108BD9-81ED-4DB2-BD59-A6C34878D82A}">
                    <a16:rowId xmlns:a16="http://schemas.microsoft.com/office/drawing/2014/main" val="10000"/>
                  </a:ext>
                </a:extLst>
              </a:tr>
              <a:tr h="365919">
                <a:tc>
                  <a:txBody>
                    <a:bodyPr/>
                    <a:lstStyle/>
                    <a:p>
                      <a:pPr>
                        <a:buNone/>
                      </a:pPr>
                      <a:r>
                        <a:rPr lang="en-US" sz="1800">
                          <a:solidFill>
                            <a:schemeClr val="tx2"/>
                          </a:solidFill>
                        </a:rPr>
                        <a:t>M</a:t>
                      </a:r>
                    </a:p>
                  </a:txBody>
                  <a:tcPr marT="45740" marB="45740"/>
                </a:tc>
                <a:tc>
                  <a:txBody>
                    <a:bodyPr/>
                    <a:lstStyle/>
                    <a:p>
                      <a:pPr>
                        <a:buNone/>
                      </a:pPr>
                      <a:r>
                        <a:rPr lang="en-US" sz="1800">
                          <a:solidFill>
                            <a:schemeClr val="tx2"/>
                          </a:solidFill>
                        </a:rPr>
                        <a:t>1509</a:t>
                      </a:r>
                    </a:p>
                  </a:txBody>
                  <a:tcPr marT="45740" marB="45740"/>
                </a:tc>
                <a:extLst>
                  <a:ext uri="{0D108BD9-81ED-4DB2-BD59-A6C34878D82A}">
                    <a16:rowId xmlns:a16="http://schemas.microsoft.com/office/drawing/2014/main" val="10001"/>
                  </a:ext>
                </a:extLst>
              </a:tr>
              <a:tr h="365919">
                <a:tc>
                  <a:txBody>
                    <a:bodyPr/>
                    <a:lstStyle/>
                    <a:p>
                      <a:pPr>
                        <a:buNone/>
                      </a:pPr>
                      <a:r>
                        <a:rPr lang="en-US" sz="1800">
                          <a:solidFill>
                            <a:schemeClr val="tx2"/>
                          </a:solidFill>
                        </a:rPr>
                        <a:t>N</a:t>
                      </a:r>
                    </a:p>
                  </a:txBody>
                  <a:tcPr marT="45740" marB="45740"/>
                </a:tc>
                <a:tc>
                  <a:txBody>
                    <a:bodyPr/>
                    <a:lstStyle/>
                    <a:p>
                      <a:pPr>
                        <a:buNone/>
                      </a:pPr>
                      <a:r>
                        <a:rPr lang="en-US" sz="1800">
                          <a:solidFill>
                            <a:schemeClr val="tx2"/>
                          </a:solidFill>
                        </a:rPr>
                        <a:t>150C</a:t>
                      </a:r>
                    </a:p>
                  </a:txBody>
                  <a:tcPr marT="45740" marB="45740"/>
                </a:tc>
                <a:extLst>
                  <a:ext uri="{0D108BD9-81ED-4DB2-BD59-A6C34878D82A}">
                    <a16:rowId xmlns:a16="http://schemas.microsoft.com/office/drawing/2014/main" val="10002"/>
                  </a:ext>
                </a:extLst>
              </a:tr>
              <a:tr h="365919">
                <a:tc>
                  <a:txBody>
                    <a:bodyPr/>
                    <a:lstStyle/>
                    <a:p>
                      <a:pPr>
                        <a:buNone/>
                      </a:pPr>
                      <a:r>
                        <a:rPr lang="en-US" sz="1800">
                          <a:solidFill>
                            <a:schemeClr val="tx2"/>
                          </a:solidFill>
                        </a:rPr>
                        <a:t>SUM</a:t>
                      </a:r>
                    </a:p>
                  </a:txBody>
                  <a:tcPr marT="45740" marB="45740"/>
                </a:tc>
                <a:tc>
                  <a:txBody>
                    <a:bodyPr/>
                    <a:lstStyle/>
                    <a:p>
                      <a:pPr>
                        <a:buNone/>
                      </a:pPr>
                      <a:r>
                        <a:rPr lang="en-US" sz="1800">
                          <a:solidFill>
                            <a:schemeClr val="tx2"/>
                          </a:solidFill>
                        </a:rPr>
                        <a:t>150F</a:t>
                      </a:r>
                    </a:p>
                  </a:txBody>
                  <a:tcPr marT="45740" marB="45740"/>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vert="horz" wrap="square" lIns="91440" tIns="45720" rIns="91440" bIns="45720" rtlCol="0" anchor="b">
            <a:normAutofit/>
          </a:bodyPr>
          <a:lstStyle/>
          <a:p>
            <a:r>
              <a:rPr lang="en-US" altLang="zh-CN" dirty="0"/>
              <a:t>Object program</a:t>
            </a:r>
          </a:p>
        </p:txBody>
      </p:sp>
      <p:sp>
        <p:nvSpPr>
          <p:cNvPr id="41987" name="Content Placeholder 2" descr="Rectangle: Click to edit Master text styles&#10;Second level&#10;Third level&#10;Fourth level&#10;Fifth level"/>
          <p:cNvSpPr>
            <a:spLocks noGrp="1"/>
          </p:cNvSpPr>
          <p:nvPr>
            <p:ph sz="half" idx="1"/>
          </p:nvPr>
        </p:nvSpPr>
        <p:spPr>
          <a:xfrm>
            <a:off x="850900" y="2133600"/>
            <a:ext cx="7729538" cy="4114800"/>
          </a:xfrm>
        </p:spPr>
        <p:txBody>
          <a:bodyPr vert="horz" wrap="square" lIns="91440" tIns="45720" rIns="91440" bIns="45720" rtlCol="0" anchor="t">
            <a:normAutofit/>
          </a:bodyPr>
          <a:lstStyle/>
          <a:p>
            <a:pPr>
              <a:buSzPct val="110000"/>
            </a:pPr>
            <a:r>
              <a:rPr lang="en-US" altLang="zh-CN" sz="3600" dirty="0">
                <a:latin typeface="+mn-lt"/>
                <a:ea typeface="PMingLiU"/>
                <a:cs typeface="PMingLiU"/>
              </a:rPr>
              <a:t>H</a:t>
            </a:r>
            <a:r>
              <a:rPr lang="en-US" altLang="zh-CN" sz="3600" baseline="-25000" dirty="0">
                <a:latin typeface="+mn-lt"/>
                <a:ea typeface="PMingLiU"/>
                <a:cs typeface="PMingLiU"/>
              </a:rPr>
              <a:t>^</a:t>
            </a:r>
            <a:r>
              <a:rPr lang="en-US" altLang="zh-CN" sz="3600" dirty="0">
                <a:latin typeface="+mn-lt"/>
                <a:ea typeface="PMingLiU"/>
                <a:cs typeface="PMingLiU"/>
              </a:rPr>
              <a:t>ADDIT </a:t>
            </a:r>
            <a:r>
              <a:rPr lang="en-US" altLang="zh-CN" sz="3600" baseline="-25000" dirty="0">
                <a:latin typeface="+mn-lt"/>
                <a:ea typeface="PMingLiU"/>
                <a:cs typeface="PMingLiU"/>
              </a:rPr>
              <a:t>^</a:t>
            </a:r>
            <a:r>
              <a:rPr lang="en-US" altLang="zh-CN" sz="3600" dirty="0">
                <a:latin typeface="+mn-lt"/>
                <a:ea typeface="PMingLiU"/>
                <a:cs typeface="PMingLiU"/>
              </a:rPr>
              <a:t>001500</a:t>
            </a:r>
            <a:r>
              <a:rPr lang="en-US" altLang="zh-CN" sz="3600" baseline="-25000" dirty="0">
                <a:latin typeface="+mn-lt"/>
                <a:ea typeface="PMingLiU"/>
                <a:cs typeface="PMingLiU"/>
              </a:rPr>
              <a:t>^</a:t>
            </a:r>
            <a:r>
              <a:rPr lang="en-US" altLang="zh-CN" sz="3600" dirty="0">
                <a:latin typeface="+mn-lt"/>
                <a:ea typeface="PMingLiU"/>
                <a:cs typeface="PMingLiU"/>
              </a:rPr>
              <a:t>000012</a:t>
            </a:r>
          </a:p>
          <a:p>
            <a:pPr>
              <a:buSzPct val="110000"/>
            </a:pPr>
            <a:r>
              <a:rPr lang="en-US" altLang="zh-CN" sz="3600" dirty="0">
                <a:latin typeface="+mn-lt"/>
                <a:ea typeface="PMingLiU"/>
                <a:cs typeface="PMingLiU"/>
              </a:rPr>
              <a:t>T0015000F00150918150C0C150F0000002000004</a:t>
            </a:r>
          </a:p>
          <a:p>
            <a:pPr>
              <a:buSzPct val="110000"/>
            </a:pPr>
            <a:r>
              <a:rPr lang="en-US" altLang="zh-CN" sz="3600" dirty="0">
                <a:latin typeface="+mn-lt"/>
                <a:ea typeface="PMingLiU"/>
                <a:cs typeface="PMingLiU"/>
              </a:rPr>
              <a:t>E001500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altLang="en-US" sz="3600"/>
              <a:t>Difference between System Software and Application Software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48846651"/>
              </p:ext>
            </p:extLst>
          </p:nvPr>
        </p:nvGraphicFramePr>
        <p:xfrm>
          <a:off x="304799" y="1219200"/>
          <a:ext cx="8534402" cy="5364432"/>
        </p:xfrm>
        <a:graphic>
          <a:graphicData uri="http://schemas.openxmlformats.org/drawingml/2006/table">
            <a:tbl>
              <a:tblPr firstRow="1" bandRow="1">
                <a:tableStyleId>{616DA210-FB5B-4158-B5E0-FEB733F419BA}</a:tableStyleId>
              </a:tblPr>
              <a:tblGrid>
                <a:gridCol w="4267201">
                  <a:extLst>
                    <a:ext uri="{9D8B030D-6E8A-4147-A177-3AD203B41FA5}">
                      <a16:colId xmlns:a16="http://schemas.microsoft.com/office/drawing/2014/main" val="20000"/>
                    </a:ext>
                  </a:extLst>
                </a:gridCol>
                <a:gridCol w="4267201">
                  <a:extLst>
                    <a:ext uri="{9D8B030D-6E8A-4147-A177-3AD203B41FA5}">
                      <a16:colId xmlns:a16="http://schemas.microsoft.com/office/drawing/2014/main" val="20001"/>
                    </a:ext>
                  </a:extLst>
                </a:gridCol>
              </a:tblGrid>
              <a:tr h="432087">
                <a:tc>
                  <a:txBody>
                    <a:bodyPr/>
                    <a:lstStyle/>
                    <a:p>
                      <a:pPr algn="ctr"/>
                      <a:r>
                        <a:rPr lang="en-US" sz="2800" dirty="0">
                          <a:solidFill>
                            <a:srgbClr val="C00000"/>
                          </a:solidFill>
                          <a:latin typeface="Baskerville Old Face" panose="02020602080505020303" pitchFamily="18" charset="0"/>
                        </a:rPr>
                        <a:t>System Software</a:t>
                      </a:r>
                    </a:p>
                  </a:txBody>
                  <a:tcPr marT="45716" marB="45716"/>
                </a:tc>
                <a:tc>
                  <a:txBody>
                    <a:bodyPr/>
                    <a:lstStyle/>
                    <a:p>
                      <a:pPr algn="ctr"/>
                      <a:r>
                        <a:rPr lang="en-US" sz="2800" dirty="0">
                          <a:solidFill>
                            <a:srgbClr val="C00000"/>
                          </a:solidFill>
                          <a:latin typeface="Baskerville Old Face" panose="02020602080505020303" pitchFamily="18" charset="0"/>
                        </a:rPr>
                        <a:t>Application Software</a:t>
                      </a:r>
                    </a:p>
                  </a:txBody>
                  <a:tcPr marT="45716" marB="45716"/>
                </a:tc>
                <a:extLst>
                  <a:ext uri="{0D108BD9-81ED-4DB2-BD59-A6C34878D82A}">
                    <a16:rowId xmlns:a16="http://schemas.microsoft.com/office/drawing/2014/main" val="10000"/>
                  </a:ext>
                </a:extLst>
              </a:tr>
              <a:tr h="1065493">
                <a:tc>
                  <a:txBody>
                    <a:bodyPr/>
                    <a:lstStyle/>
                    <a:p>
                      <a:r>
                        <a:rPr lang="en-US" sz="2400" dirty="0">
                          <a:solidFill>
                            <a:schemeClr val="tx1"/>
                          </a:solidFill>
                          <a:latin typeface="Baskerville Old Face" panose="02020602080505020303" pitchFamily="18" charset="0"/>
                        </a:rPr>
                        <a:t>Programs that</a:t>
                      </a:r>
                      <a:r>
                        <a:rPr lang="en-US" sz="2400" baseline="0" dirty="0">
                          <a:solidFill>
                            <a:schemeClr val="tx1"/>
                          </a:solidFill>
                          <a:latin typeface="Baskerville Old Face" panose="02020602080505020303" pitchFamily="18" charset="0"/>
                        </a:rPr>
                        <a:t> help the user to interact with the hardware components</a:t>
                      </a:r>
                      <a:endParaRPr lang="en-US" sz="2400" dirty="0">
                        <a:solidFill>
                          <a:schemeClr val="tx1"/>
                        </a:solidFill>
                        <a:latin typeface="Baskerville Old Face" panose="02020602080505020303" pitchFamily="18" charset="0"/>
                      </a:endParaRPr>
                    </a:p>
                  </a:txBody>
                  <a:tcPr marT="45716" marB="45716"/>
                </a:tc>
                <a:tc>
                  <a:txBody>
                    <a:bodyPr/>
                    <a:lstStyle/>
                    <a:p>
                      <a:r>
                        <a:rPr lang="en-US" sz="2400" dirty="0">
                          <a:solidFill>
                            <a:schemeClr val="tx1"/>
                          </a:solidFill>
                          <a:latin typeface="Baskerville Old Face" panose="02020602080505020303" pitchFamily="18" charset="0"/>
                        </a:rPr>
                        <a:t>Programs written for a specific need of the user</a:t>
                      </a:r>
                    </a:p>
                  </a:txBody>
                  <a:tcPr marT="45716" marB="45716"/>
                </a:tc>
                <a:extLst>
                  <a:ext uri="{0D108BD9-81ED-4DB2-BD59-A6C34878D82A}">
                    <a16:rowId xmlns:a16="http://schemas.microsoft.com/office/drawing/2014/main" val="10001"/>
                  </a:ext>
                </a:extLst>
              </a:tr>
              <a:tr h="745842">
                <a:tc>
                  <a:txBody>
                    <a:bodyPr/>
                    <a:lstStyle/>
                    <a:p>
                      <a:r>
                        <a:rPr lang="en-US" sz="2400" dirty="0">
                          <a:solidFill>
                            <a:schemeClr val="tx1"/>
                          </a:solidFill>
                          <a:latin typeface="Baskerville Old Face" panose="02020602080505020303" pitchFamily="18" charset="0"/>
                        </a:rPr>
                        <a:t>Control and manage hardware</a:t>
                      </a:r>
                    </a:p>
                  </a:txBody>
                  <a:tcPr marT="45716" marB="45716"/>
                </a:tc>
                <a:tc>
                  <a:txBody>
                    <a:bodyPr/>
                    <a:lstStyle/>
                    <a:p>
                      <a:r>
                        <a:rPr lang="en-US" sz="2400" dirty="0">
                          <a:solidFill>
                            <a:schemeClr val="tx1"/>
                          </a:solidFill>
                          <a:latin typeface="Baskerville Old Face" panose="02020602080505020303" pitchFamily="18" charset="0"/>
                        </a:rPr>
                        <a:t>Uses the services of the system software to interact with hardware</a:t>
                      </a:r>
                    </a:p>
                  </a:txBody>
                  <a:tcPr marT="45716" marB="45716"/>
                </a:tc>
                <a:extLst>
                  <a:ext uri="{0D108BD9-81ED-4DB2-BD59-A6C34878D82A}">
                    <a16:rowId xmlns:a16="http://schemas.microsoft.com/office/drawing/2014/main" val="10002"/>
                  </a:ext>
                </a:extLst>
              </a:tr>
              <a:tr h="745842">
                <a:tc>
                  <a:txBody>
                    <a:bodyPr/>
                    <a:lstStyle/>
                    <a:p>
                      <a:r>
                        <a:rPr lang="en-US" sz="2400" dirty="0">
                          <a:solidFill>
                            <a:schemeClr val="tx1"/>
                          </a:solidFill>
                          <a:latin typeface="Baskerville Old Face" panose="02020602080505020303" pitchFamily="18" charset="0"/>
                        </a:rPr>
                        <a:t>These programs are machine dependent</a:t>
                      </a:r>
                    </a:p>
                  </a:txBody>
                  <a:tcPr marT="45716" marB="45716"/>
                </a:tc>
                <a:tc>
                  <a:txBody>
                    <a:bodyPr/>
                    <a:lstStyle/>
                    <a:p>
                      <a:r>
                        <a:rPr lang="en-US" sz="2400" dirty="0">
                          <a:solidFill>
                            <a:schemeClr val="tx1"/>
                          </a:solidFill>
                          <a:latin typeface="Baskerville Old Face" panose="02020602080505020303" pitchFamily="18" charset="0"/>
                        </a:rPr>
                        <a:t>These are machine independent</a:t>
                      </a:r>
                    </a:p>
                  </a:txBody>
                  <a:tcPr marT="45716" marB="45716"/>
                </a:tc>
                <a:extLst>
                  <a:ext uri="{0D108BD9-81ED-4DB2-BD59-A6C34878D82A}">
                    <a16:rowId xmlns:a16="http://schemas.microsoft.com/office/drawing/2014/main" val="10003"/>
                  </a:ext>
                </a:extLst>
              </a:tr>
              <a:tr h="1065493">
                <a:tc>
                  <a:txBody>
                    <a:bodyPr/>
                    <a:lstStyle/>
                    <a:p>
                      <a:r>
                        <a:rPr lang="en-US" sz="2400" dirty="0">
                          <a:solidFill>
                            <a:schemeClr val="tx1"/>
                          </a:solidFill>
                          <a:latin typeface="Baskerville Old Face" panose="02020602080505020303" pitchFamily="18" charset="0"/>
                        </a:rPr>
                        <a:t>Programmer should be</a:t>
                      </a:r>
                      <a:r>
                        <a:rPr lang="en-US" sz="2400" baseline="0" dirty="0">
                          <a:solidFill>
                            <a:schemeClr val="tx1"/>
                          </a:solidFill>
                          <a:latin typeface="Baskerville Old Face" panose="02020602080505020303" pitchFamily="18" charset="0"/>
                        </a:rPr>
                        <a:t> familiar with machine instruction formats, architecture and so on</a:t>
                      </a:r>
                      <a:endParaRPr lang="en-US" sz="2400" dirty="0">
                        <a:solidFill>
                          <a:schemeClr val="tx1"/>
                        </a:solidFill>
                        <a:latin typeface="Baskerville Old Face" panose="02020602080505020303" pitchFamily="18" charset="0"/>
                      </a:endParaRPr>
                    </a:p>
                  </a:txBody>
                  <a:tcPr marT="45716" marB="45716"/>
                </a:tc>
                <a:tc>
                  <a:txBody>
                    <a:bodyPr/>
                    <a:lstStyle/>
                    <a:p>
                      <a:r>
                        <a:rPr lang="en-US" sz="2400" dirty="0">
                          <a:solidFill>
                            <a:schemeClr val="tx1"/>
                          </a:solidFill>
                          <a:latin typeface="Baskerville Old Face" panose="02020602080505020303" pitchFamily="18" charset="0"/>
                        </a:rPr>
                        <a:t>Programmer should be familiar with programming language constructs.</a:t>
                      </a:r>
                    </a:p>
                  </a:txBody>
                  <a:tcPr marT="45716" marB="45716"/>
                </a:tc>
                <a:extLst>
                  <a:ext uri="{0D108BD9-81ED-4DB2-BD59-A6C34878D82A}">
                    <a16:rowId xmlns:a16="http://schemas.microsoft.com/office/drawing/2014/main" val="10004"/>
                  </a:ext>
                </a:extLst>
              </a:tr>
              <a:tr h="745842">
                <a:tc>
                  <a:txBody>
                    <a:bodyPr/>
                    <a:lstStyle/>
                    <a:p>
                      <a:r>
                        <a:rPr lang="en-US" sz="2400" dirty="0">
                          <a:solidFill>
                            <a:schemeClr val="tx1"/>
                          </a:solidFill>
                          <a:latin typeface="Baskerville Old Face" panose="02020602080505020303" pitchFamily="18" charset="0"/>
                        </a:rPr>
                        <a:t>Example: Compilers, Assemblers, Operating System</a:t>
                      </a:r>
                    </a:p>
                  </a:txBody>
                  <a:tcPr marT="45716" marB="45716"/>
                </a:tc>
                <a:tc>
                  <a:txBody>
                    <a:bodyPr/>
                    <a:lstStyle/>
                    <a:p>
                      <a:r>
                        <a:rPr lang="en-US" sz="2400" dirty="0">
                          <a:solidFill>
                            <a:schemeClr val="tx1"/>
                          </a:solidFill>
                          <a:latin typeface="Baskerville Old Face" panose="02020602080505020303" pitchFamily="18" charset="0"/>
                        </a:rPr>
                        <a:t>Example: Banking Software, MS office suit,</a:t>
                      </a:r>
                      <a:r>
                        <a:rPr lang="en-US" sz="2400" baseline="0" dirty="0">
                          <a:solidFill>
                            <a:schemeClr val="tx1"/>
                          </a:solidFill>
                          <a:latin typeface="Baskerville Old Face" panose="02020602080505020303" pitchFamily="18" charset="0"/>
                        </a:rPr>
                        <a:t> Web browsers.</a:t>
                      </a:r>
                      <a:endParaRPr lang="en-US" sz="2400" dirty="0">
                        <a:solidFill>
                          <a:schemeClr val="tx1"/>
                        </a:solidFill>
                        <a:latin typeface="Baskerville Old Face" panose="02020602080505020303" pitchFamily="18" charset="0"/>
                      </a:endParaRPr>
                    </a:p>
                  </a:txBody>
                  <a:tcPr marT="45716" marB="45716"/>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vert="horz" wrap="square" lIns="91440" tIns="45720" rIns="91440" bIns="45720" rtlCol="0" anchor="b">
            <a:normAutofit/>
          </a:bodyPr>
          <a:lstStyle/>
          <a:p>
            <a:r>
              <a:rPr lang="en-US" altLang="zh-CN" dirty="0"/>
              <a:t>Problem-2</a:t>
            </a:r>
          </a:p>
        </p:txBody>
      </p:sp>
      <p:sp>
        <p:nvSpPr>
          <p:cNvPr id="43011" name="Content Placeholder 2" descr="Rectangle: Click to edit Master text styles&#10;Second level&#10;Third level&#10;Fourth level&#10;Fifth level"/>
          <p:cNvSpPr>
            <a:spLocks noGrp="1"/>
          </p:cNvSpPr>
          <p:nvPr>
            <p:ph idx="1"/>
          </p:nvPr>
        </p:nvSpPr>
        <p:spPr>
          <a:xfrm>
            <a:off x="609603" y="1846263"/>
            <a:ext cx="8105775" cy="4114800"/>
          </a:xfrm>
        </p:spPr>
        <p:txBody>
          <a:bodyPr vert="horz" wrap="square" lIns="91440" tIns="45720" rIns="91440" bIns="45720" rtlCol="0" anchor="t">
            <a:normAutofit/>
          </a:bodyPr>
          <a:lstStyle/>
          <a:p>
            <a:r>
              <a:rPr lang="en-US" altLang="zh-CN" dirty="0"/>
              <a:t>Generate the object code for the program</a:t>
            </a:r>
          </a:p>
          <a:p>
            <a:pPr>
              <a:buNone/>
            </a:pPr>
            <a:endParaRPr lang="en-US" altLang="zh-CN" sz="1800" dirty="0">
              <a:solidFill>
                <a:schemeClr val="tx2"/>
              </a:solidFill>
            </a:endParaRPr>
          </a:p>
        </p:txBody>
      </p:sp>
      <p:graphicFrame>
        <p:nvGraphicFramePr>
          <p:cNvPr id="4" name="Table 3"/>
          <p:cNvGraphicFramePr/>
          <p:nvPr/>
        </p:nvGraphicFramePr>
        <p:xfrm>
          <a:off x="5027613" y="3171825"/>
          <a:ext cx="2776537" cy="1463676"/>
        </p:xfrm>
        <a:graphic>
          <a:graphicData uri="http://schemas.openxmlformats.org/drawingml/2006/table">
            <a:tbl>
              <a:tblPr firstRow="1" bandRow="1">
                <a:tableStyleId>{5C22544A-7EE6-4342-B048-85BDC9FD1C3A}</a:tableStyleId>
              </a:tblPr>
              <a:tblGrid>
                <a:gridCol w="1530525">
                  <a:extLst>
                    <a:ext uri="{9D8B030D-6E8A-4147-A177-3AD203B41FA5}">
                      <a16:colId xmlns:a16="http://schemas.microsoft.com/office/drawing/2014/main" val="20000"/>
                    </a:ext>
                  </a:extLst>
                </a:gridCol>
                <a:gridCol w="1246012">
                  <a:extLst>
                    <a:ext uri="{9D8B030D-6E8A-4147-A177-3AD203B41FA5}">
                      <a16:colId xmlns:a16="http://schemas.microsoft.com/office/drawing/2014/main" val="20001"/>
                    </a:ext>
                  </a:extLst>
                </a:gridCol>
              </a:tblGrid>
              <a:tr h="365919">
                <a:tc>
                  <a:txBody>
                    <a:bodyPr/>
                    <a:lstStyle/>
                    <a:p>
                      <a:pPr>
                        <a:buNone/>
                      </a:pPr>
                      <a:r>
                        <a:rPr lang="en-US" sz="1800">
                          <a:solidFill>
                            <a:schemeClr val="tx2"/>
                          </a:solidFill>
                        </a:rPr>
                        <a:t>Mnemonics</a:t>
                      </a:r>
                    </a:p>
                  </a:txBody>
                  <a:tcPr marL="91450" marR="91450" marT="45740" marB="45740"/>
                </a:tc>
                <a:tc>
                  <a:txBody>
                    <a:bodyPr/>
                    <a:lstStyle/>
                    <a:p>
                      <a:pPr>
                        <a:buNone/>
                      </a:pPr>
                      <a:r>
                        <a:rPr lang="en-US" sz="1800">
                          <a:solidFill>
                            <a:schemeClr val="tx2"/>
                          </a:solidFill>
                        </a:rPr>
                        <a:t>opcode</a:t>
                      </a:r>
                    </a:p>
                  </a:txBody>
                  <a:tcPr marL="91450" marR="91450" marT="45740" marB="45740"/>
                </a:tc>
                <a:extLst>
                  <a:ext uri="{0D108BD9-81ED-4DB2-BD59-A6C34878D82A}">
                    <a16:rowId xmlns:a16="http://schemas.microsoft.com/office/drawing/2014/main" val="10000"/>
                  </a:ext>
                </a:extLst>
              </a:tr>
              <a:tr h="365919">
                <a:tc>
                  <a:txBody>
                    <a:bodyPr/>
                    <a:lstStyle/>
                    <a:p>
                      <a:pPr>
                        <a:buNone/>
                      </a:pPr>
                      <a:r>
                        <a:rPr lang="en-US" sz="1800">
                          <a:solidFill>
                            <a:schemeClr val="tx2"/>
                          </a:solidFill>
                        </a:rPr>
                        <a:t>LDA</a:t>
                      </a:r>
                    </a:p>
                  </a:txBody>
                  <a:tcPr marL="91450" marR="91450" marT="45740" marB="45740"/>
                </a:tc>
                <a:tc>
                  <a:txBody>
                    <a:bodyPr/>
                    <a:lstStyle/>
                    <a:p>
                      <a:pPr>
                        <a:buNone/>
                      </a:pPr>
                      <a:r>
                        <a:rPr lang="en-US" sz="1800">
                          <a:solidFill>
                            <a:schemeClr val="tx2"/>
                          </a:solidFill>
                        </a:rPr>
                        <a:t>00</a:t>
                      </a:r>
                    </a:p>
                  </a:txBody>
                  <a:tcPr marL="91450" marR="91450" marT="45740" marB="45740"/>
                </a:tc>
                <a:extLst>
                  <a:ext uri="{0D108BD9-81ED-4DB2-BD59-A6C34878D82A}">
                    <a16:rowId xmlns:a16="http://schemas.microsoft.com/office/drawing/2014/main" val="10001"/>
                  </a:ext>
                </a:extLst>
              </a:tr>
              <a:tr h="365919">
                <a:tc>
                  <a:txBody>
                    <a:bodyPr/>
                    <a:lstStyle/>
                    <a:p>
                      <a:pPr>
                        <a:buNone/>
                      </a:pPr>
                      <a:r>
                        <a:rPr lang="en-US" sz="1800">
                          <a:solidFill>
                            <a:schemeClr val="tx2"/>
                          </a:solidFill>
                        </a:rPr>
                        <a:t>STCH</a:t>
                      </a:r>
                    </a:p>
                  </a:txBody>
                  <a:tcPr marL="91450" marR="91450" marT="45740" marB="45740"/>
                </a:tc>
                <a:tc>
                  <a:txBody>
                    <a:bodyPr/>
                    <a:lstStyle/>
                    <a:p>
                      <a:pPr>
                        <a:buNone/>
                      </a:pPr>
                      <a:r>
                        <a:rPr lang="en-US" sz="1800">
                          <a:solidFill>
                            <a:schemeClr val="tx2"/>
                          </a:solidFill>
                        </a:rPr>
                        <a:t>54</a:t>
                      </a:r>
                    </a:p>
                  </a:txBody>
                  <a:tcPr marL="91450" marR="91450" marT="45740" marB="45740"/>
                </a:tc>
                <a:extLst>
                  <a:ext uri="{0D108BD9-81ED-4DB2-BD59-A6C34878D82A}">
                    <a16:rowId xmlns:a16="http://schemas.microsoft.com/office/drawing/2014/main" val="10002"/>
                  </a:ext>
                </a:extLst>
              </a:tr>
              <a:tr h="365919">
                <a:tc>
                  <a:txBody>
                    <a:bodyPr/>
                    <a:lstStyle/>
                    <a:p>
                      <a:pPr>
                        <a:buNone/>
                      </a:pPr>
                      <a:r>
                        <a:rPr lang="en-US" sz="1800">
                          <a:solidFill>
                            <a:schemeClr val="tx2"/>
                          </a:solidFill>
                        </a:rPr>
                        <a:t>STA</a:t>
                      </a:r>
                    </a:p>
                  </a:txBody>
                  <a:tcPr marL="91450" marR="91450" marT="45740" marB="45740"/>
                </a:tc>
                <a:tc>
                  <a:txBody>
                    <a:bodyPr/>
                    <a:lstStyle/>
                    <a:p>
                      <a:pPr>
                        <a:buNone/>
                      </a:pPr>
                      <a:r>
                        <a:rPr lang="en-US" sz="1800">
                          <a:solidFill>
                            <a:schemeClr val="tx2"/>
                          </a:solidFill>
                        </a:rPr>
                        <a:t>0C</a:t>
                      </a:r>
                    </a:p>
                  </a:txBody>
                  <a:tcPr marL="91450" marR="91450" marT="45740" marB="45740"/>
                </a:tc>
                <a:extLst>
                  <a:ext uri="{0D108BD9-81ED-4DB2-BD59-A6C34878D82A}">
                    <a16:rowId xmlns:a16="http://schemas.microsoft.com/office/drawing/2014/main" val="10003"/>
                  </a:ext>
                </a:extLst>
              </a:tr>
            </a:tbl>
          </a:graphicData>
        </a:graphic>
      </p:graphicFrame>
      <p:graphicFrame>
        <p:nvGraphicFramePr>
          <p:cNvPr id="43029" name="Table 43028"/>
          <p:cNvGraphicFramePr/>
          <p:nvPr/>
        </p:nvGraphicFramePr>
        <p:xfrm>
          <a:off x="704853" y="2571750"/>
          <a:ext cx="4098925" cy="3283533"/>
        </p:xfrm>
        <a:graphic>
          <a:graphicData uri="http://schemas.openxmlformats.org/drawingml/2006/table">
            <a:tbl>
              <a:tblPr/>
              <a:tblGrid>
                <a:gridCol w="1366838">
                  <a:extLst>
                    <a:ext uri="{9D8B030D-6E8A-4147-A177-3AD203B41FA5}">
                      <a16:colId xmlns:a16="http://schemas.microsoft.com/office/drawing/2014/main" val="20000"/>
                    </a:ext>
                  </a:extLst>
                </a:gridCol>
                <a:gridCol w="1365250">
                  <a:extLst>
                    <a:ext uri="{9D8B030D-6E8A-4147-A177-3AD203B41FA5}">
                      <a16:colId xmlns:a16="http://schemas.microsoft.com/office/drawing/2014/main" val="20001"/>
                    </a:ext>
                  </a:extLst>
                </a:gridCol>
                <a:gridCol w="1366837">
                  <a:extLst>
                    <a:ext uri="{9D8B030D-6E8A-4147-A177-3AD203B41FA5}">
                      <a16:colId xmlns:a16="http://schemas.microsoft.com/office/drawing/2014/main" val="20002"/>
                    </a:ext>
                  </a:extLst>
                </a:gridCol>
              </a:tblGrid>
              <a:tr h="3492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200" b="1" dirty="0">
                          <a:solidFill>
                            <a:schemeClr val="tx2"/>
                          </a:solidFill>
                          <a:latin typeface="Tahoma" panose="020B0604030504040204" pitchFamily="34" charset="0"/>
                        </a:rPr>
                        <a:t>LABEL</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200" b="1" dirty="0">
                          <a:solidFill>
                            <a:schemeClr val="tx2"/>
                          </a:solidFill>
                          <a:latin typeface="Tahoma" panose="020B0604030504040204" pitchFamily="34" charset="0"/>
                        </a:rPr>
                        <a:t>MNEMONICS</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200" b="1" dirty="0">
                          <a:solidFill>
                            <a:schemeClr val="tx2"/>
                          </a:solidFill>
                          <a:latin typeface="Tahoma" panose="020B0604030504040204" pitchFamily="34" charset="0"/>
                        </a:rPr>
                        <a:t>OPERANDS</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671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TRANS</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START</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1000</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1"/>
                  </a:ext>
                </a:extLst>
              </a:tr>
              <a:tr h="36671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LDA</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#5</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2"/>
                  </a:ext>
                </a:extLst>
              </a:tr>
              <a:tr h="3651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STA</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ALPHA</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3"/>
                  </a:ext>
                </a:extLst>
              </a:tr>
              <a:tr h="3683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LDA</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#90</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4"/>
                  </a:ext>
                </a:extLst>
              </a:tr>
              <a:tr h="36671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sym typeface="+mn-ea"/>
                        </a:rPr>
                        <a:t>STCH</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C1</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5"/>
                  </a:ext>
                </a:extLst>
              </a:tr>
              <a:tr h="36671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ALPHA</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RESW</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1</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6"/>
                  </a:ext>
                </a:extLst>
              </a:tr>
              <a:tr h="36671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C1</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RESB</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1</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7"/>
                  </a:ext>
                </a:extLst>
              </a:tr>
              <a:tr h="36671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END</a:t>
                      </a: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26" marR="91426" marT="45694" marB="45694">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vert="horz" wrap="square" lIns="91440" tIns="45720" rIns="91440" bIns="45720" rtlCol="0" anchor="b">
            <a:normAutofit/>
          </a:bodyPr>
          <a:lstStyle/>
          <a:p>
            <a:r>
              <a:rPr lang="en-US" altLang="zh-CN" dirty="0"/>
              <a:t>Solution</a:t>
            </a:r>
          </a:p>
        </p:txBody>
      </p:sp>
      <p:graphicFrame>
        <p:nvGraphicFramePr>
          <p:cNvPr id="27652" name="Content Placeholder 27651"/>
          <p:cNvGraphicFramePr>
            <a:graphicFrameLocks noGrp="1"/>
          </p:cNvGraphicFramePr>
          <p:nvPr>
            <p:ph sz="half" idx="4294967295"/>
          </p:nvPr>
        </p:nvGraphicFramePr>
        <p:xfrm>
          <a:off x="795341" y="2786063"/>
          <a:ext cx="7402512" cy="3419478"/>
        </p:xfrm>
        <a:graphic>
          <a:graphicData uri="http://schemas.openxmlformats.org/drawingml/2006/table">
            <a:tbl>
              <a:tblPr/>
              <a:tblGrid>
                <a:gridCol w="1473200">
                  <a:extLst>
                    <a:ext uri="{9D8B030D-6E8A-4147-A177-3AD203B41FA5}">
                      <a16:colId xmlns:a16="http://schemas.microsoft.com/office/drawing/2014/main" val="20000"/>
                    </a:ext>
                  </a:extLst>
                </a:gridCol>
                <a:gridCol w="911225">
                  <a:extLst>
                    <a:ext uri="{9D8B030D-6E8A-4147-A177-3AD203B41FA5}">
                      <a16:colId xmlns:a16="http://schemas.microsoft.com/office/drawing/2014/main" val="20001"/>
                    </a:ext>
                  </a:extLst>
                </a:gridCol>
                <a:gridCol w="954087">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022350">
                  <a:extLst>
                    <a:ext uri="{9D8B030D-6E8A-4147-A177-3AD203B41FA5}">
                      <a16:colId xmlns:a16="http://schemas.microsoft.com/office/drawing/2014/main" val="20004"/>
                    </a:ext>
                  </a:extLst>
                </a:gridCol>
                <a:gridCol w="1847850">
                  <a:extLst>
                    <a:ext uri="{9D8B030D-6E8A-4147-A177-3AD203B41FA5}">
                      <a16:colId xmlns:a16="http://schemas.microsoft.com/office/drawing/2014/main" val="20005"/>
                    </a:ext>
                  </a:extLst>
                </a:gridCol>
              </a:tblGrid>
              <a:tr h="381105">
                <a:tc>
                  <a:txBody>
                    <a:bodyPr/>
                    <a:lstStyle>
                      <a:lvl1pPr marL="259080" indent="-19875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9080" marR="0" lvl="0" indent="-198755" algn="ctr"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LOCCTR</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530225" indent="-469900"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530225" marR="0" lvl="0" indent="-46990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FF0000"/>
                          </a:solidFill>
                          <a:effectLst/>
                          <a:latin typeface="Calibri" panose="020F0502020204030204" charset="0"/>
                          <a:ea typeface="PMingLiU"/>
                          <a:cs typeface="Calibri" panose="020F0502020204030204" charset="0"/>
                        </a:rPr>
                        <a:t>LENGTH</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marL="56832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568325"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SOURCE STATEMENT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ct val="115000"/>
                        </a:lnSpc>
                        <a:spcBef>
                          <a:spcPct val="0"/>
                        </a:spcBef>
                        <a:spcAft>
                          <a:spcPct val="0"/>
                        </a:spcAft>
                        <a:buClrTx/>
                        <a:buSzTx/>
                        <a:buFontTx/>
                        <a:buNone/>
                      </a:pPr>
                      <a:r>
                        <a:rPr kumimoji="0" lang="en-US" altLang="en-US" sz="1200" b="1" i="0" u="none" strike="noStrike" cap="none" normalizeH="0" baseline="0">
                          <a:ln>
                            <a:noFill/>
                          </a:ln>
                          <a:solidFill>
                            <a:schemeClr val="tx1"/>
                          </a:solidFill>
                          <a:effectLst/>
                          <a:latin typeface="Times New Roman" panose="02020603050405020304" pitchFamily="18" charset="0"/>
                          <a:ea typeface="PMingLiU"/>
                          <a:cs typeface="Calibri" panose="020F0502020204030204" charset="0"/>
                        </a:rPr>
                        <a:t>OBJECT CODE</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0"/>
                  </a:ext>
                </a:extLst>
              </a:tr>
              <a:tr h="420804">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ct val="115000"/>
                        </a:lnSpc>
                        <a:spcBef>
                          <a:spcPct val="0"/>
                        </a:spcBef>
                        <a:spcAft>
                          <a:spcPct val="0"/>
                        </a:spcAft>
                        <a:buClrTx/>
                        <a:buSzTx/>
                        <a:buFontTx/>
                        <a:buNone/>
                      </a:pPr>
                      <a:r>
                        <a:rPr kumimoji="0" lang="en-US" altLang="en-US" sz="1200" b="0" i="0" u="none" strike="noStrike" cap="none" normalizeH="0" baseline="0">
                          <a:ln>
                            <a:noFill/>
                          </a:ln>
                          <a:solidFill>
                            <a:srgbClr val="FF0000"/>
                          </a:solidFill>
                          <a:effectLst/>
                          <a:latin typeface="Times New Roman" panose="02020603050405020304" pitchFamily="18" charset="0"/>
                          <a:ea typeface="PMingLiU"/>
                          <a:cs typeface="Calibri" panose="020F0502020204030204" charset="0"/>
                        </a:rPr>
                        <a:t> </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1" fontAlgn="base" latinLnBrk="0" hangingPunct="1">
                        <a:lnSpc>
                          <a:spcPct val="115000"/>
                        </a:lnSpc>
                        <a:spcBef>
                          <a:spcPct val="0"/>
                        </a:spcBef>
                        <a:spcAft>
                          <a:spcPct val="0"/>
                        </a:spcAft>
                        <a:buClrTx/>
                        <a:buSzTx/>
                        <a:buFontTx/>
                        <a:buNone/>
                      </a:pPr>
                      <a:endParaRPr kumimoji="0" lang="en-US" altLang="en-US" sz="14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TRANS</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START</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1000</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endParaRPr kumimoji="0" lang="en-US" altLang="en-US" sz="2400" b="1" i="0" u="none" strike="noStrike" cap="none" normalizeH="0" baseline="0">
                        <a:ln>
                          <a:noFill/>
                        </a:ln>
                        <a:solidFill>
                          <a:srgbClr val="000000"/>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365863">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1000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6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endParaRP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LDA</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#5</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010005</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365863">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1003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4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endParaRP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STA</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ALPHA</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0F2006</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365863">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1006</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4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endParaRP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LDA</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#90</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01005A</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422391">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1009</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400" b="1" i="0" u="none" strike="noStrike" cap="none" normalizeH="0" baseline="0">
                          <a:ln>
                            <a:noFill/>
                          </a:ln>
                          <a:solidFill>
                            <a:srgbClr val="000000"/>
                          </a:solidFill>
                          <a:effectLst/>
                          <a:latin typeface="Calibri" panose="020F0502020204030204" charset="0"/>
                          <a:ea typeface="PMingLiU"/>
                          <a:cs typeface="Calibri" panose="020F0502020204030204"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endParaRP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a:ln>
                            <a:noFill/>
                          </a:ln>
                          <a:solidFill>
                            <a:schemeClr val="tx2"/>
                          </a:solidFill>
                          <a:effectLst/>
                          <a:latin typeface="Tahoma" panose="020B0604030504040204" pitchFamily="34" charset="0"/>
                          <a:ea typeface="PMingLiU"/>
                          <a:cs typeface="PMingLiU"/>
                          <a:sym typeface="+mn-ea"/>
                        </a:rPr>
                        <a:t>STCH</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C1</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rPr>
                        <a:t>572003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5"/>
                  </a:ext>
                </a:extLst>
              </a:tr>
              <a:tr h="365863">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100c</a:t>
                      </a:r>
                    </a:p>
                  </a:txBody>
                  <a:tcPr marL="0" marR="0" marT="0" marB="0"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FF0000"/>
                          </a:solidFill>
                          <a:effectLst/>
                          <a:latin typeface="Calibri" panose="020F0502020204030204" charset="0"/>
                          <a:ea typeface="PMingLiU"/>
                          <a:cs typeface="Calibri" panose="020F0502020204030204" charset="0"/>
                        </a:rPr>
                        <a:t>3</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ALPHA</a:t>
                      </a:r>
                    </a:p>
                  </a:txBody>
                  <a:tcPr marL="91444" marR="91444" marT="45734" marB="45734"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RESW</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1</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6"/>
                  </a:ext>
                </a:extLst>
              </a:tr>
              <a:tr h="365863">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rPr>
                        <a:t>100F</a:t>
                      </a:r>
                    </a:p>
                  </a:txBody>
                  <a:tcPr marL="0" marR="0" marT="0" marB="0"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1400" b="0" i="0" u="none" strike="noStrike" cap="none" normalizeH="0" baseline="0">
                          <a:ln>
                            <a:noFill/>
                          </a:ln>
                          <a:solidFill>
                            <a:srgbClr val="FF0000"/>
                          </a:solidFill>
                          <a:effectLst/>
                          <a:latin typeface="Calibri" panose="020F0502020204030204" charset="0"/>
                          <a:ea typeface="PMingLiU"/>
                          <a:cs typeface="Calibri" panose="020F0502020204030204" charset="0"/>
                        </a:rPr>
                        <a:t>1</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C1</a:t>
                      </a:r>
                    </a:p>
                  </a:txBody>
                  <a:tcPr marL="91444" marR="91444" marT="45734" marB="45734"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RESB</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1</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7"/>
                  </a:ext>
                </a:extLst>
              </a:tr>
              <a:tr h="365863">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r>
                        <a:rPr kumimoji="0" lang="en-US" altLang="en-US" sz="2000" b="0" i="0" u="none" strike="noStrike" cap="none" normalizeH="0" baseline="0">
                          <a:ln>
                            <a:noFill/>
                          </a:ln>
                          <a:solidFill>
                            <a:srgbClr val="FF0000"/>
                          </a:solidFill>
                          <a:effectLst/>
                          <a:latin typeface="Calibri" panose="020F0502020204030204" charset="0"/>
                          <a:ea typeface="PMingLiU"/>
                          <a:cs typeface="Calibri" panose="020F0502020204030204" charset="0"/>
                          <a:sym typeface="+mn-ea"/>
                        </a:rPr>
                        <a:t>1010</a:t>
                      </a:r>
                    </a:p>
                  </a:txBody>
                  <a:tcPr marL="0" marR="0" marT="0" marB="0"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571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257175" marR="0" lvl="0" indent="0" algn="ctr" defTabSz="914400" rtl="0" eaLnBrk="1" fontAlgn="base" latinLnBrk="0" hangingPunct="1">
                        <a:lnSpc>
                          <a:spcPct val="115000"/>
                        </a:lnSpc>
                        <a:spcBef>
                          <a:spcPct val="0"/>
                        </a:spcBef>
                        <a:spcAft>
                          <a:spcPct val="0"/>
                        </a:spcAft>
                        <a:buClrTx/>
                        <a:buSzTx/>
                        <a:buFontTx/>
                        <a:buNone/>
                      </a:pPr>
                      <a:endParaRPr kumimoji="0" lang="en-US" altLang="en-US" sz="1400" b="0" i="0" u="none" strike="noStrike" cap="none" normalizeH="0" baseline="0">
                        <a:ln>
                          <a:noFill/>
                        </a:ln>
                        <a:solidFill>
                          <a:srgbClr val="FF0000"/>
                        </a:solidFill>
                        <a:effectLst/>
                        <a:latin typeface="Calibri" panose="020F0502020204030204" charset="0"/>
                        <a:ea typeface="PMingLiU"/>
                        <a:cs typeface="Calibri" panose="020F0502020204030204"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endParaRPr>
                    </a:p>
                  </a:txBody>
                  <a:tcPr marL="91444" marR="91444" marT="45734" marB="45734"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rPr>
                        <a:t>END</a:t>
                      </a: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2"/>
                        </a:solidFill>
                        <a:effectLst/>
                        <a:latin typeface="Tahoma" panose="020B0604030504040204" pitchFamily="34" charset="0"/>
                        <a:ea typeface="PMingLiU"/>
                        <a:cs typeface="PMingLiU"/>
                      </a:endParaRPr>
                    </a:p>
                  </a:txBody>
                  <a:tcPr marL="91444" marR="91444"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66675" eaLnBrk="0" hangingPunct="0">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PMingLiU"/>
                          <a:cs typeface="PMingLiU"/>
                        </a:defRPr>
                      </a:lvl1pPr>
                      <a:lvl2pPr marL="742950" indent="-285750" eaLnBrk="0" hangingPunct="0">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PMingLiU"/>
                          <a:cs typeface="PMingLiU"/>
                        </a:defRPr>
                      </a:lvl2pPr>
                      <a:lvl3pPr marL="1143000" indent="-228600" eaLnBrk="0" hangingPunct="0">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PMingLiU"/>
                          <a:cs typeface="PMingLiU"/>
                        </a:defRPr>
                      </a:lvl3pPr>
                      <a:lvl4pPr marL="1600200" indent="-228600" eaLnBrk="0" hangingPunct="0">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PMingLiU"/>
                          <a:cs typeface="PMingLiU"/>
                        </a:defRPr>
                      </a:lvl4pPr>
                      <a:lvl5pPr marL="2057400" indent="-228600" eaLnBrk="0" hangingPunct="0">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PMingLiU"/>
                          <a:cs typeface="PMingLiU"/>
                        </a:defRPr>
                      </a:lvl9pPr>
                    </a:lstStyle>
                    <a:p>
                      <a:pPr marL="66675" marR="0" lvl="0" indent="0" algn="ctr" defTabSz="914400" rtl="0" eaLnBrk="1" fontAlgn="base" latinLnBrk="0" hangingPunct="1">
                        <a:lnSpc>
                          <a:spcPct val="115000"/>
                        </a:lnSpc>
                        <a:spcBef>
                          <a:spcPct val="0"/>
                        </a:spcBef>
                        <a:spcAft>
                          <a:spcPct val="0"/>
                        </a:spcAft>
                        <a:buClrTx/>
                        <a:buSzTx/>
                        <a:buFontTx/>
                        <a:buNone/>
                      </a:pPr>
                      <a:endParaRPr kumimoji="0" lang="en-US" altLang="en-US" sz="1400" b="0" i="0" u="none" strike="noStrike" cap="none" normalizeH="0" baseline="0">
                        <a:ln>
                          <a:noFill/>
                        </a:ln>
                        <a:solidFill>
                          <a:schemeClr val="tx1"/>
                        </a:solidFill>
                        <a:effectLst/>
                        <a:latin typeface="Calibri" panose="020F0502020204030204" charset="0"/>
                        <a:ea typeface="PMingLiU"/>
                        <a:cs typeface="Calibri" panose="020F050202020403020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8"/>
                  </a:ext>
                </a:extLst>
              </a:tr>
            </a:tbl>
          </a:graphicData>
        </a:graphic>
      </p:graphicFrame>
      <p:graphicFrame>
        <p:nvGraphicFramePr>
          <p:cNvPr id="44109" name="Content Placeholder 44108"/>
          <p:cNvGraphicFramePr>
            <a:graphicFrameLocks noGrp="1"/>
          </p:cNvGraphicFramePr>
          <p:nvPr>
            <p:ph sz="half" idx="2"/>
          </p:nvPr>
        </p:nvGraphicFramePr>
        <p:xfrm>
          <a:off x="3413125" y="1079503"/>
          <a:ext cx="3810000" cy="1465952"/>
        </p:xfrm>
        <a:graphic>
          <a:graphicData uri="http://schemas.openxmlformats.org/drawingml/2006/table">
            <a:tbl>
              <a:tblPr/>
              <a:tblGrid>
                <a:gridCol w="2100263">
                  <a:extLst>
                    <a:ext uri="{9D8B030D-6E8A-4147-A177-3AD203B41FA5}">
                      <a16:colId xmlns:a16="http://schemas.microsoft.com/office/drawing/2014/main" val="20000"/>
                    </a:ext>
                  </a:extLst>
                </a:gridCol>
                <a:gridCol w="1709737">
                  <a:extLst>
                    <a:ext uri="{9D8B030D-6E8A-4147-A177-3AD203B41FA5}">
                      <a16:colId xmlns:a16="http://schemas.microsoft.com/office/drawing/2014/main" val="20001"/>
                    </a:ext>
                  </a:extLst>
                </a:gridCol>
              </a:tblGrid>
              <a:tr h="36671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chemeClr val="tx2"/>
                          </a:solidFill>
                          <a:latin typeface="Tahoma" panose="020B0604030504040204" pitchFamily="34" charset="0"/>
                        </a:rPr>
                        <a:t>LABEL</a:t>
                      </a:r>
                    </a:p>
                  </a:txBody>
                  <a:tcPr marT="45747" marB="4574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chemeClr val="tx2"/>
                          </a:solidFill>
                          <a:latin typeface="Tahoma" panose="020B0604030504040204" pitchFamily="34" charset="0"/>
                        </a:rPr>
                        <a:t>ADDRESS</a:t>
                      </a:r>
                    </a:p>
                  </a:txBody>
                  <a:tcPr marT="45747" marB="4574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671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ALPHA</a:t>
                      </a:r>
                    </a:p>
                  </a:txBody>
                  <a:tcPr marT="45747" marB="4574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100C</a:t>
                      </a:r>
                    </a:p>
                  </a:txBody>
                  <a:tcPr marT="45747" marB="4574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1"/>
                  </a:ext>
                </a:extLst>
              </a:tr>
              <a:tr h="36671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C1</a:t>
                      </a:r>
                    </a:p>
                  </a:txBody>
                  <a:tcPr marT="45747" marB="4574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100F</a:t>
                      </a:r>
                    </a:p>
                  </a:txBody>
                  <a:tcPr marT="45747" marB="4574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2"/>
                  </a:ext>
                </a:extLst>
              </a:tr>
              <a:tr h="3651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T="45747" marB="4574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T="45747" marB="4574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vert="horz" wrap="square" lIns="91440" tIns="45720" rIns="91440" bIns="45720" rtlCol="0" anchor="b">
            <a:normAutofit/>
          </a:bodyPr>
          <a:lstStyle/>
          <a:p>
            <a:endParaRPr lang="en-US" altLang="zh-CN" dirty="0"/>
          </a:p>
        </p:txBody>
      </p:sp>
      <p:sp>
        <p:nvSpPr>
          <p:cNvPr id="45059" name="Content Placeholder 2" descr="Rectangle: Click to edit Master text styles&#10;Second level&#10;Third level&#10;Fourth level&#10;Fifth level"/>
          <p:cNvSpPr>
            <a:spLocks noGrp="1"/>
          </p:cNvSpPr>
          <p:nvPr>
            <p:ph sz="half" idx="1"/>
          </p:nvPr>
        </p:nvSpPr>
        <p:spPr>
          <a:xfrm>
            <a:off x="471491" y="2133600"/>
            <a:ext cx="8516937" cy="4114800"/>
          </a:xfrm>
        </p:spPr>
        <p:txBody>
          <a:bodyPr vert="horz" wrap="square" lIns="91440" tIns="45720" rIns="91440" bIns="45720" rtlCol="0" anchor="t">
            <a:normAutofit lnSpcReduction="10000"/>
          </a:bodyPr>
          <a:lstStyle/>
          <a:p>
            <a:pPr>
              <a:buSzPct val="110000"/>
            </a:pPr>
            <a:r>
              <a:rPr lang="en-US" altLang="zh-CN" dirty="0">
                <a:latin typeface="+mn-lt"/>
                <a:ea typeface="PMingLiU"/>
                <a:cs typeface="PMingLiU"/>
              </a:rPr>
              <a:t>LDA #5     format 3/4</a:t>
            </a:r>
          </a:p>
          <a:p>
            <a:pPr>
              <a:buSzPct val="110000"/>
              <a:buNone/>
            </a:pPr>
            <a:r>
              <a:rPr lang="en-US" altLang="zh-CN" dirty="0">
                <a:latin typeface="+mn-lt"/>
                <a:ea typeface="PMingLiU"/>
                <a:cs typeface="PMingLiU"/>
              </a:rPr>
              <a:t>opcode	 n  i x  b  p  e   address</a:t>
            </a:r>
          </a:p>
          <a:p>
            <a:pPr>
              <a:buSzPct val="110000"/>
              <a:buNone/>
            </a:pPr>
            <a:r>
              <a:rPr lang="en-US" altLang="zh-CN" dirty="0">
                <a:latin typeface="+mn-lt"/>
                <a:ea typeface="PMingLiU"/>
                <a:cs typeface="PMingLiU"/>
              </a:rPr>
              <a:t>0000 00      0  1 0 0  0  0   0000 0000 00101</a:t>
            </a:r>
          </a:p>
          <a:p>
            <a:pPr>
              <a:buSzPct val="110000"/>
              <a:buNone/>
            </a:pPr>
            <a:r>
              <a:rPr lang="en-US" altLang="zh-CN" dirty="0">
                <a:latin typeface="+mn-lt"/>
                <a:ea typeface="PMingLiU"/>
                <a:cs typeface="PMingLiU"/>
              </a:rPr>
              <a:t> 010005</a:t>
            </a:r>
          </a:p>
          <a:p>
            <a:pPr>
              <a:buSzPct val="110000"/>
              <a:buNone/>
            </a:pPr>
            <a:r>
              <a:rPr lang="en-US" altLang="zh-CN" dirty="0">
                <a:latin typeface="+mn-lt"/>
                <a:ea typeface="PMingLiU"/>
                <a:cs typeface="PMingLiU"/>
              </a:rPr>
              <a:t>STA ALPHA     format 3/4</a:t>
            </a:r>
          </a:p>
          <a:p>
            <a:pPr>
              <a:buSzPct val="110000"/>
              <a:buNone/>
            </a:pPr>
            <a:r>
              <a:rPr lang="en-US" altLang="zh-CN" dirty="0">
                <a:latin typeface="+mn-lt"/>
                <a:ea typeface="PMingLiU"/>
                <a:cs typeface="PMingLiU"/>
              </a:rPr>
              <a:t>opcode	 n  i x  b  p  e   address</a:t>
            </a:r>
          </a:p>
          <a:p>
            <a:pPr>
              <a:buSzPct val="110000"/>
              <a:buNone/>
            </a:pPr>
            <a:r>
              <a:rPr lang="en-US" altLang="zh-CN" dirty="0">
                <a:latin typeface="+mn-lt"/>
                <a:ea typeface="PMingLiU"/>
                <a:cs typeface="PMingLiU"/>
              </a:rPr>
              <a:t>0000 11      1 1 0  0  1  0   0000 0000 00110</a:t>
            </a:r>
          </a:p>
          <a:p>
            <a:pPr>
              <a:buSzPct val="110000"/>
              <a:buNone/>
            </a:pPr>
            <a:r>
              <a:rPr lang="en-US" altLang="zh-CN" dirty="0">
                <a:latin typeface="+mn-lt"/>
                <a:ea typeface="PMingLiU"/>
                <a:cs typeface="PMingLiU"/>
              </a:rPr>
              <a:t>disp=TA-(pc)</a:t>
            </a:r>
          </a:p>
          <a:p>
            <a:pPr>
              <a:buSzPct val="110000"/>
              <a:buNone/>
            </a:pPr>
            <a:r>
              <a:rPr lang="en-US" altLang="zh-CN" dirty="0">
                <a:latin typeface="+mn-lt"/>
                <a:ea typeface="PMingLiU"/>
                <a:cs typeface="PMingLiU"/>
              </a:rPr>
              <a:t>        100C-1006=6</a:t>
            </a:r>
          </a:p>
          <a:p>
            <a:pPr>
              <a:buSzPct val="110000"/>
              <a:buNone/>
            </a:pPr>
            <a:r>
              <a:rPr lang="en-US" altLang="zh-CN" dirty="0">
                <a:latin typeface="+mn-lt"/>
                <a:ea typeface="PMingLiU"/>
                <a:cs typeface="PMingLiU"/>
              </a:rPr>
              <a:t>0F2006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vert="horz" wrap="square" lIns="91440" tIns="45720" rIns="91440" bIns="45720" rtlCol="0" anchor="b">
            <a:normAutofit/>
          </a:bodyPr>
          <a:lstStyle/>
          <a:p>
            <a:endParaRPr lang="en-US" altLang="zh-CN" dirty="0"/>
          </a:p>
        </p:txBody>
      </p:sp>
      <p:sp>
        <p:nvSpPr>
          <p:cNvPr id="46083" name="Content Placeholder 2" descr="Rectangle: Click to edit Master text styles&#10;Second level&#10;Third level&#10;Fourth level&#10;Fifth level"/>
          <p:cNvSpPr>
            <a:spLocks noGrp="1"/>
          </p:cNvSpPr>
          <p:nvPr>
            <p:ph sz="half" idx="1"/>
          </p:nvPr>
        </p:nvSpPr>
        <p:spPr>
          <a:xfrm>
            <a:off x="838200" y="2133600"/>
            <a:ext cx="7543800" cy="4114800"/>
          </a:xfrm>
        </p:spPr>
        <p:txBody>
          <a:bodyPr vert="horz" wrap="square" lIns="91440" tIns="45720" rIns="91440" bIns="45720" rtlCol="0" anchor="t">
            <a:normAutofit lnSpcReduction="10000"/>
          </a:bodyPr>
          <a:lstStyle/>
          <a:p>
            <a:pPr>
              <a:buSzPct val="110000"/>
            </a:pPr>
            <a:r>
              <a:rPr lang="en-US" altLang="zh-CN" dirty="0">
                <a:latin typeface="+mn-lt"/>
                <a:ea typeface="PMingLiU"/>
                <a:cs typeface="PMingLiU"/>
              </a:rPr>
              <a:t>LDA #90</a:t>
            </a:r>
          </a:p>
          <a:p>
            <a:pPr>
              <a:buSzPct val="110000"/>
              <a:buNone/>
            </a:pPr>
            <a:r>
              <a:rPr lang="en-US" altLang="zh-CN" dirty="0">
                <a:latin typeface="+mn-lt"/>
                <a:ea typeface="PMingLiU"/>
                <a:cs typeface="PMingLiU"/>
              </a:rPr>
              <a:t>opcode	 n  i x  b  p  e   address</a:t>
            </a:r>
          </a:p>
          <a:p>
            <a:pPr>
              <a:buSzPct val="110000"/>
              <a:buNone/>
            </a:pPr>
            <a:r>
              <a:rPr lang="en-US" altLang="zh-CN" dirty="0">
                <a:latin typeface="+mn-lt"/>
                <a:ea typeface="PMingLiU"/>
                <a:cs typeface="PMingLiU"/>
              </a:rPr>
              <a:t>0000 00      0 1 0 0  0  0   0000 0101 1010</a:t>
            </a:r>
          </a:p>
          <a:p>
            <a:pPr>
              <a:buSzPct val="110000"/>
              <a:buNone/>
            </a:pPr>
            <a:r>
              <a:rPr lang="en-US" altLang="zh-CN" dirty="0">
                <a:latin typeface="+mn-lt"/>
                <a:ea typeface="PMingLiU"/>
                <a:cs typeface="PMingLiU"/>
              </a:rPr>
              <a:t> 01005A</a:t>
            </a:r>
          </a:p>
          <a:p>
            <a:pPr>
              <a:buSzPct val="110000"/>
            </a:pPr>
            <a:r>
              <a:rPr lang="en-US" altLang="zh-CN" dirty="0">
                <a:latin typeface="+mn-lt"/>
                <a:ea typeface="PMingLiU"/>
                <a:cs typeface="PMingLiU"/>
              </a:rPr>
              <a:t>STCH C1</a:t>
            </a:r>
          </a:p>
          <a:p>
            <a:pPr>
              <a:buSzPct val="110000"/>
              <a:buNone/>
            </a:pPr>
            <a:r>
              <a:rPr lang="en-US" altLang="zh-CN" dirty="0">
                <a:latin typeface="+mn-lt"/>
                <a:ea typeface="PMingLiU"/>
                <a:cs typeface="PMingLiU"/>
                <a:sym typeface="PMingLiU"/>
              </a:rPr>
              <a:t>opcode	 n  i x  b  p  e   address</a:t>
            </a:r>
            <a:endParaRPr lang="en-US" altLang="zh-CN" dirty="0">
              <a:latin typeface="+mn-lt"/>
              <a:ea typeface="PMingLiU"/>
              <a:cs typeface="PMingLiU"/>
            </a:endParaRPr>
          </a:p>
          <a:p>
            <a:pPr>
              <a:buSzPct val="110000"/>
              <a:buNone/>
            </a:pPr>
            <a:r>
              <a:rPr lang="en-US" altLang="zh-CN" dirty="0">
                <a:latin typeface="+mn-lt"/>
                <a:ea typeface="PMingLiU"/>
                <a:cs typeface="PMingLiU"/>
                <a:sym typeface="PMingLiU"/>
              </a:rPr>
              <a:t>0101 01      1 1 0 0  1  0   0000 0000 0011</a:t>
            </a:r>
          </a:p>
          <a:p>
            <a:pPr>
              <a:buSzPct val="110000"/>
              <a:buNone/>
            </a:pPr>
            <a:r>
              <a:rPr lang="en-US" altLang="zh-CN" dirty="0">
                <a:latin typeface="+mn-lt"/>
                <a:ea typeface="PMingLiU"/>
                <a:cs typeface="PMingLiU"/>
                <a:sym typeface="PMingLiU"/>
              </a:rPr>
              <a:t>disp=TA-(pc)</a:t>
            </a:r>
          </a:p>
          <a:p>
            <a:pPr>
              <a:buSzPct val="110000"/>
              <a:buNone/>
            </a:pPr>
            <a:r>
              <a:rPr lang="en-US" altLang="zh-CN" dirty="0">
                <a:latin typeface="+mn-lt"/>
                <a:ea typeface="PMingLiU"/>
                <a:cs typeface="PMingLiU"/>
                <a:sym typeface="PMingLiU"/>
              </a:rPr>
              <a:t>       100f-100c=003</a:t>
            </a:r>
            <a:endParaRPr lang="en-US" altLang="zh-CN" dirty="0">
              <a:latin typeface="+mn-lt"/>
              <a:ea typeface="PMingLiU"/>
              <a:cs typeface="PMingLiU"/>
            </a:endParaRPr>
          </a:p>
          <a:p>
            <a:pPr>
              <a:buSzPct val="110000"/>
              <a:buNone/>
            </a:pPr>
            <a:r>
              <a:rPr lang="en-US" altLang="zh-CN" dirty="0">
                <a:latin typeface="+mn-lt"/>
                <a:ea typeface="PMingLiU"/>
                <a:cs typeface="PMingLiU"/>
              </a:rPr>
              <a:t>572003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vert="horz" wrap="square" lIns="91440" tIns="45720" rIns="91440" bIns="45720" rtlCol="0" anchor="b">
            <a:normAutofit/>
          </a:bodyPr>
          <a:lstStyle/>
          <a:p>
            <a:endParaRPr lang="en-US" altLang="zh-CN" dirty="0"/>
          </a:p>
        </p:txBody>
      </p:sp>
      <p:sp>
        <p:nvSpPr>
          <p:cNvPr id="47107" name="Content Placeholder 2" descr="Rectangle: Click to edit Master text styles&#10;Second level&#10;Third level&#10;Fourth level&#10;Fifth level"/>
          <p:cNvSpPr>
            <a:spLocks noGrp="1"/>
          </p:cNvSpPr>
          <p:nvPr>
            <p:ph sz="half" idx="1"/>
          </p:nvPr>
        </p:nvSpPr>
        <p:spPr>
          <a:xfrm>
            <a:off x="838203" y="2133600"/>
            <a:ext cx="7781925" cy="4114800"/>
          </a:xfrm>
        </p:spPr>
        <p:txBody>
          <a:bodyPr vert="horz" wrap="square" lIns="91440" tIns="45720" rIns="91440" bIns="45720" rtlCol="0" anchor="t">
            <a:normAutofit/>
          </a:bodyPr>
          <a:lstStyle/>
          <a:p>
            <a:pPr>
              <a:buSzPct val="110000"/>
            </a:pPr>
            <a:r>
              <a:rPr lang="en-US" altLang="zh-CN" dirty="0">
                <a:latin typeface="+mn-lt"/>
                <a:ea typeface="PMingLiU"/>
                <a:cs typeface="PMingLiU"/>
              </a:rPr>
              <a:t>HTRANS 00100000010</a:t>
            </a:r>
          </a:p>
          <a:p>
            <a:pPr>
              <a:buSzPct val="110000"/>
            </a:pPr>
            <a:r>
              <a:rPr lang="en-US" altLang="zh-CN" dirty="0">
                <a:latin typeface="+mn-lt"/>
                <a:ea typeface="PMingLiU"/>
                <a:cs typeface="PMingLiU"/>
              </a:rPr>
              <a:t>T000010090100050F2006</a:t>
            </a:r>
            <a:r>
              <a:rPr lang="en-US" altLang="zh-CN" dirty="0">
                <a:latin typeface="+mn-lt"/>
                <a:ea typeface="PMingLiU"/>
                <a:cs typeface="PMingLiU"/>
                <a:sym typeface="PMingLiU"/>
              </a:rPr>
              <a:t>01005A</a:t>
            </a:r>
            <a:r>
              <a:rPr lang="en-US" altLang="zh-CN" dirty="0">
                <a:latin typeface="+mn-lt"/>
                <a:ea typeface="PMingLiU"/>
                <a:cs typeface="PMingLiU"/>
              </a:rPr>
              <a:t>572003</a:t>
            </a:r>
          </a:p>
          <a:p>
            <a:pPr>
              <a:buSzPct val="110000"/>
            </a:pPr>
            <a:r>
              <a:rPr lang="en-US" altLang="zh-CN" dirty="0">
                <a:latin typeface="+mn-lt"/>
                <a:ea typeface="PMingLiU"/>
                <a:cs typeface="PMingLiU"/>
              </a:rPr>
              <a:t>E001000</a:t>
            </a:r>
          </a:p>
          <a:p>
            <a:pPr>
              <a:buSzPct val="110000"/>
            </a:pPr>
            <a:endParaRPr lang="en-US" altLang="zh-CN" dirty="0">
              <a:latin typeface="+mn-lt"/>
              <a:ea typeface="PMingLiU"/>
              <a:cs typeface="PMingLiU"/>
            </a:endParaRPr>
          </a:p>
          <a:p>
            <a:pPr>
              <a:buSzPct val="110000"/>
            </a:pPr>
            <a:endParaRPr lang="en-US" altLang="zh-CN" dirty="0">
              <a:latin typeface="+mn-lt"/>
              <a:ea typeface="PMingLiU"/>
              <a:cs typeface="PMingLiU"/>
            </a:endParaRPr>
          </a:p>
          <a:p>
            <a:pPr>
              <a:buSzPct val="110000"/>
            </a:pPr>
            <a:endParaRPr lang="en-US" altLang="zh-CN" dirty="0">
              <a:latin typeface="+mn-lt"/>
              <a:ea typeface="PMingLiU"/>
              <a:cs typeface="PMingLiU"/>
            </a:endParaRPr>
          </a:p>
          <a:p>
            <a:pPr>
              <a:buSzPct val="110000"/>
            </a:pPr>
            <a:endParaRPr lang="en-US" altLang="zh-CN" dirty="0">
              <a:latin typeface="+mn-lt"/>
              <a:ea typeface="PMingLiU"/>
              <a:cs typeface="PMingLiU"/>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vert="horz" wrap="square" lIns="91440" tIns="45720" rIns="91440" bIns="45720" rtlCol="0" anchor="b">
            <a:normAutofit/>
          </a:bodyPr>
          <a:lstStyle/>
          <a:p>
            <a:r>
              <a:rPr lang="en-US" altLang="zh-CN" dirty="0"/>
              <a:t>Problem-3</a:t>
            </a:r>
          </a:p>
        </p:txBody>
      </p:sp>
      <p:sp>
        <p:nvSpPr>
          <p:cNvPr id="48131" name="Content Placeholder 2" descr="Rectangle: Click to edit Master text styles&#10;Second level&#10;Third level&#10;Fourth level&#10;Fifth level"/>
          <p:cNvSpPr>
            <a:spLocks noGrp="1"/>
          </p:cNvSpPr>
          <p:nvPr>
            <p:ph idx="1"/>
          </p:nvPr>
        </p:nvSpPr>
        <p:spPr>
          <a:xfrm>
            <a:off x="609603" y="1846263"/>
            <a:ext cx="8105775" cy="4114800"/>
          </a:xfrm>
        </p:spPr>
        <p:txBody>
          <a:bodyPr vert="horz" wrap="square" lIns="91440" tIns="45720" rIns="91440" bIns="45720" rtlCol="0" anchor="t">
            <a:normAutofit/>
          </a:bodyPr>
          <a:lstStyle/>
          <a:p>
            <a:r>
              <a:rPr lang="en-US" altLang="zh-CN" dirty="0"/>
              <a:t>Generate the object code for the program</a:t>
            </a:r>
          </a:p>
          <a:p>
            <a:pPr>
              <a:buNone/>
            </a:pPr>
            <a:endParaRPr lang="en-US" altLang="zh-CN" sz="1800" dirty="0">
              <a:solidFill>
                <a:schemeClr val="tx2"/>
              </a:solidFill>
            </a:endParaRPr>
          </a:p>
        </p:txBody>
      </p:sp>
      <p:graphicFrame>
        <p:nvGraphicFramePr>
          <p:cNvPr id="4" name="Table 3"/>
          <p:cNvGraphicFramePr/>
          <p:nvPr/>
        </p:nvGraphicFramePr>
        <p:xfrm>
          <a:off x="5605463" y="3171825"/>
          <a:ext cx="2776537" cy="2560635"/>
        </p:xfrm>
        <a:graphic>
          <a:graphicData uri="http://schemas.openxmlformats.org/drawingml/2006/table">
            <a:tbl>
              <a:tblPr firstRow="1" bandRow="1">
                <a:tableStyleId>{5C22544A-7EE6-4342-B048-85BDC9FD1C3A}</a:tableStyleId>
              </a:tblPr>
              <a:tblGrid>
                <a:gridCol w="1530525">
                  <a:extLst>
                    <a:ext uri="{9D8B030D-6E8A-4147-A177-3AD203B41FA5}">
                      <a16:colId xmlns:a16="http://schemas.microsoft.com/office/drawing/2014/main" val="20000"/>
                    </a:ext>
                  </a:extLst>
                </a:gridCol>
                <a:gridCol w="1246012">
                  <a:extLst>
                    <a:ext uri="{9D8B030D-6E8A-4147-A177-3AD203B41FA5}">
                      <a16:colId xmlns:a16="http://schemas.microsoft.com/office/drawing/2014/main" val="20001"/>
                    </a:ext>
                  </a:extLst>
                </a:gridCol>
              </a:tblGrid>
              <a:tr h="365805">
                <a:tc>
                  <a:txBody>
                    <a:bodyPr/>
                    <a:lstStyle/>
                    <a:p>
                      <a:pPr>
                        <a:buNone/>
                      </a:pPr>
                      <a:r>
                        <a:rPr lang="en-US" sz="1800">
                          <a:solidFill>
                            <a:schemeClr val="tx2"/>
                          </a:solidFill>
                        </a:rPr>
                        <a:t>Mnemonics</a:t>
                      </a:r>
                    </a:p>
                  </a:txBody>
                  <a:tcPr marL="91450" marR="91450" marT="45726" marB="45726"/>
                </a:tc>
                <a:tc>
                  <a:txBody>
                    <a:bodyPr/>
                    <a:lstStyle/>
                    <a:p>
                      <a:pPr>
                        <a:buNone/>
                      </a:pPr>
                      <a:r>
                        <a:rPr lang="en-US" sz="1800">
                          <a:solidFill>
                            <a:schemeClr val="tx2"/>
                          </a:solidFill>
                        </a:rPr>
                        <a:t>opcode</a:t>
                      </a:r>
                    </a:p>
                  </a:txBody>
                  <a:tcPr marL="91450" marR="91450" marT="45726" marB="45726"/>
                </a:tc>
                <a:extLst>
                  <a:ext uri="{0D108BD9-81ED-4DB2-BD59-A6C34878D82A}">
                    <a16:rowId xmlns:a16="http://schemas.microsoft.com/office/drawing/2014/main" val="10000"/>
                  </a:ext>
                </a:extLst>
              </a:tr>
              <a:tr h="365805">
                <a:tc>
                  <a:txBody>
                    <a:bodyPr/>
                    <a:lstStyle/>
                    <a:p>
                      <a:pPr>
                        <a:buNone/>
                      </a:pPr>
                      <a:r>
                        <a:rPr lang="en-US" sz="1800">
                          <a:solidFill>
                            <a:schemeClr val="tx2"/>
                          </a:solidFill>
                        </a:rPr>
                        <a:t>LDT</a:t>
                      </a:r>
                    </a:p>
                  </a:txBody>
                  <a:tcPr marL="91450" marR="91450" marT="45726" marB="45726"/>
                </a:tc>
                <a:tc>
                  <a:txBody>
                    <a:bodyPr/>
                    <a:lstStyle/>
                    <a:p>
                      <a:pPr>
                        <a:buNone/>
                      </a:pPr>
                      <a:r>
                        <a:rPr lang="en-US" sz="1800">
                          <a:solidFill>
                            <a:schemeClr val="tx2"/>
                          </a:solidFill>
                        </a:rPr>
                        <a:t>74</a:t>
                      </a:r>
                    </a:p>
                  </a:txBody>
                  <a:tcPr marL="91450" marR="91450" marT="45726" marB="45726"/>
                </a:tc>
                <a:extLst>
                  <a:ext uri="{0D108BD9-81ED-4DB2-BD59-A6C34878D82A}">
                    <a16:rowId xmlns:a16="http://schemas.microsoft.com/office/drawing/2014/main" val="10001"/>
                  </a:ext>
                </a:extLst>
              </a:tr>
              <a:tr h="365805">
                <a:tc>
                  <a:txBody>
                    <a:bodyPr/>
                    <a:lstStyle/>
                    <a:p>
                      <a:pPr>
                        <a:buNone/>
                      </a:pPr>
                      <a:r>
                        <a:rPr lang="en-US" sz="1800">
                          <a:solidFill>
                            <a:schemeClr val="tx2"/>
                          </a:solidFill>
                        </a:rPr>
                        <a:t>STCH</a:t>
                      </a:r>
                    </a:p>
                  </a:txBody>
                  <a:tcPr marL="91450" marR="91450" marT="45726" marB="45726"/>
                </a:tc>
                <a:tc>
                  <a:txBody>
                    <a:bodyPr/>
                    <a:lstStyle/>
                    <a:p>
                      <a:pPr>
                        <a:buNone/>
                      </a:pPr>
                      <a:r>
                        <a:rPr lang="en-US" sz="1800">
                          <a:solidFill>
                            <a:schemeClr val="tx2"/>
                          </a:solidFill>
                        </a:rPr>
                        <a:t>54</a:t>
                      </a:r>
                    </a:p>
                  </a:txBody>
                  <a:tcPr marL="91450" marR="91450" marT="45726" marB="45726"/>
                </a:tc>
                <a:extLst>
                  <a:ext uri="{0D108BD9-81ED-4DB2-BD59-A6C34878D82A}">
                    <a16:rowId xmlns:a16="http://schemas.microsoft.com/office/drawing/2014/main" val="10002"/>
                  </a:ext>
                </a:extLst>
              </a:tr>
              <a:tr h="365805">
                <a:tc>
                  <a:txBody>
                    <a:bodyPr/>
                    <a:lstStyle/>
                    <a:p>
                      <a:pPr>
                        <a:buNone/>
                      </a:pPr>
                      <a:r>
                        <a:rPr lang="en-US" sz="1800">
                          <a:solidFill>
                            <a:schemeClr val="tx2"/>
                          </a:solidFill>
                        </a:rPr>
                        <a:t>LDX</a:t>
                      </a:r>
                    </a:p>
                  </a:txBody>
                  <a:tcPr marL="91450" marR="91450" marT="45726" marB="45726"/>
                </a:tc>
                <a:tc>
                  <a:txBody>
                    <a:bodyPr/>
                    <a:lstStyle/>
                    <a:p>
                      <a:pPr>
                        <a:buNone/>
                      </a:pPr>
                      <a:r>
                        <a:rPr lang="en-US" sz="1800">
                          <a:solidFill>
                            <a:schemeClr val="tx2"/>
                          </a:solidFill>
                        </a:rPr>
                        <a:t>04</a:t>
                      </a:r>
                    </a:p>
                  </a:txBody>
                  <a:tcPr marL="91450" marR="91450" marT="45726" marB="45726"/>
                </a:tc>
                <a:extLst>
                  <a:ext uri="{0D108BD9-81ED-4DB2-BD59-A6C34878D82A}">
                    <a16:rowId xmlns:a16="http://schemas.microsoft.com/office/drawing/2014/main" val="10003"/>
                  </a:ext>
                </a:extLst>
              </a:tr>
              <a:tr h="365805">
                <a:tc>
                  <a:txBody>
                    <a:bodyPr/>
                    <a:lstStyle/>
                    <a:p>
                      <a:pPr>
                        <a:buNone/>
                      </a:pPr>
                      <a:r>
                        <a:rPr lang="en-US" sz="1800">
                          <a:solidFill>
                            <a:schemeClr val="tx2"/>
                          </a:solidFill>
                        </a:rPr>
                        <a:t>LDCH</a:t>
                      </a:r>
                    </a:p>
                  </a:txBody>
                  <a:tcPr marL="91450" marR="91450" marT="45726" marB="45726"/>
                </a:tc>
                <a:tc>
                  <a:txBody>
                    <a:bodyPr/>
                    <a:lstStyle/>
                    <a:p>
                      <a:pPr>
                        <a:buNone/>
                      </a:pPr>
                      <a:r>
                        <a:rPr lang="en-US" sz="1800">
                          <a:solidFill>
                            <a:schemeClr val="tx2"/>
                          </a:solidFill>
                        </a:rPr>
                        <a:t>50</a:t>
                      </a:r>
                    </a:p>
                  </a:txBody>
                  <a:tcPr marL="91450" marR="91450" marT="45726" marB="45726"/>
                </a:tc>
                <a:extLst>
                  <a:ext uri="{0D108BD9-81ED-4DB2-BD59-A6C34878D82A}">
                    <a16:rowId xmlns:a16="http://schemas.microsoft.com/office/drawing/2014/main" val="10004"/>
                  </a:ext>
                </a:extLst>
              </a:tr>
              <a:tr h="365805">
                <a:tc>
                  <a:txBody>
                    <a:bodyPr/>
                    <a:lstStyle/>
                    <a:p>
                      <a:pPr>
                        <a:buNone/>
                      </a:pPr>
                      <a:r>
                        <a:rPr lang="en-US" sz="1800">
                          <a:solidFill>
                            <a:schemeClr val="tx2"/>
                          </a:solidFill>
                        </a:rPr>
                        <a:t>TIXR</a:t>
                      </a:r>
                    </a:p>
                  </a:txBody>
                  <a:tcPr marL="91450" marR="91450" marT="45726" marB="45726"/>
                </a:tc>
                <a:tc>
                  <a:txBody>
                    <a:bodyPr/>
                    <a:lstStyle/>
                    <a:p>
                      <a:pPr>
                        <a:buNone/>
                      </a:pPr>
                      <a:r>
                        <a:rPr lang="en-US" sz="1800">
                          <a:solidFill>
                            <a:schemeClr val="tx2"/>
                          </a:solidFill>
                        </a:rPr>
                        <a:t>B8</a:t>
                      </a:r>
                    </a:p>
                  </a:txBody>
                  <a:tcPr marL="91450" marR="91450" marT="45726" marB="45726"/>
                </a:tc>
                <a:extLst>
                  <a:ext uri="{0D108BD9-81ED-4DB2-BD59-A6C34878D82A}">
                    <a16:rowId xmlns:a16="http://schemas.microsoft.com/office/drawing/2014/main" val="10005"/>
                  </a:ext>
                </a:extLst>
              </a:tr>
              <a:tr h="365805">
                <a:tc>
                  <a:txBody>
                    <a:bodyPr/>
                    <a:lstStyle/>
                    <a:p>
                      <a:pPr>
                        <a:buNone/>
                      </a:pPr>
                      <a:r>
                        <a:rPr lang="en-US" sz="1800">
                          <a:solidFill>
                            <a:schemeClr val="tx2"/>
                          </a:solidFill>
                        </a:rPr>
                        <a:t>JLT</a:t>
                      </a:r>
                    </a:p>
                  </a:txBody>
                  <a:tcPr marL="91450" marR="91450" marT="45726" marB="45726"/>
                </a:tc>
                <a:tc>
                  <a:txBody>
                    <a:bodyPr/>
                    <a:lstStyle/>
                    <a:p>
                      <a:pPr>
                        <a:buNone/>
                      </a:pPr>
                      <a:r>
                        <a:rPr lang="en-US" sz="1800">
                          <a:solidFill>
                            <a:schemeClr val="tx2"/>
                          </a:solidFill>
                        </a:rPr>
                        <a:t>38</a:t>
                      </a:r>
                    </a:p>
                  </a:txBody>
                  <a:tcPr marL="91450" marR="91450" marT="45726" marB="45726"/>
                </a:tc>
                <a:extLst>
                  <a:ext uri="{0D108BD9-81ED-4DB2-BD59-A6C34878D82A}">
                    <a16:rowId xmlns:a16="http://schemas.microsoft.com/office/drawing/2014/main" val="10006"/>
                  </a:ext>
                </a:extLst>
              </a:tr>
            </a:tbl>
          </a:graphicData>
        </a:graphic>
      </p:graphicFrame>
      <p:graphicFrame>
        <p:nvGraphicFramePr>
          <p:cNvPr id="48158" name="Table 48157"/>
          <p:cNvGraphicFramePr/>
          <p:nvPr/>
        </p:nvGraphicFramePr>
        <p:xfrm>
          <a:off x="704853" y="2571750"/>
          <a:ext cx="4322763" cy="4176995"/>
        </p:xfrm>
        <a:graphic>
          <a:graphicData uri="http://schemas.openxmlformats.org/drawingml/2006/table">
            <a:tbl>
              <a:tblPr/>
              <a:tblGrid>
                <a:gridCol w="1196975">
                  <a:extLst>
                    <a:ext uri="{9D8B030D-6E8A-4147-A177-3AD203B41FA5}">
                      <a16:colId xmlns:a16="http://schemas.microsoft.com/office/drawing/2014/main" val="20000"/>
                    </a:ext>
                  </a:extLst>
                </a:gridCol>
                <a:gridCol w="1173163">
                  <a:extLst>
                    <a:ext uri="{9D8B030D-6E8A-4147-A177-3AD203B41FA5}">
                      <a16:colId xmlns:a16="http://schemas.microsoft.com/office/drawing/2014/main" val="20001"/>
                    </a:ext>
                  </a:extLst>
                </a:gridCol>
                <a:gridCol w="1952625">
                  <a:extLst>
                    <a:ext uri="{9D8B030D-6E8A-4147-A177-3AD203B41FA5}">
                      <a16:colId xmlns:a16="http://schemas.microsoft.com/office/drawing/2014/main" val="20002"/>
                    </a:ext>
                  </a:extLst>
                </a:gridCol>
              </a:tblGrid>
              <a:tr h="4540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200" b="1" dirty="0">
                          <a:solidFill>
                            <a:schemeClr val="tx2"/>
                          </a:solidFill>
                          <a:latin typeface="Tahoma" panose="020B0604030504040204" pitchFamily="34" charset="0"/>
                        </a:rPr>
                        <a:t>LABEL</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200" b="1" dirty="0">
                          <a:solidFill>
                            <a:schemeClr val="tx2"/>
                          </a:solidFill>
                          <a:latin typeface="Tahoma" panose="020B0604030504040204" pitchFamily="34" charset="0"/>
                        </a:rPr>
                        <a:t>MNEMONICS</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200" b="1" dirty="0">
                          <a:solidFill>
                            <a:schemeClr val="tx2"/>
                          </a:solidFill>
                          <a:latin typeface="Tahoma" panose="020B0604030504040204" pitchFamily="34" charset="0"/>
                        </a:rPr>
                        <a:t>OPERANDS</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353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COPY</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START</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1000</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1"/>
                  </a:ext>
                </a:extLst>
              </a:tr>
              <a:tr h="363537">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LDT</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#11</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2"/>
                  </a:ext>
                </a:extLst>
              </a:tr>
              <a:tr h="36353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LDX</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#0</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3"/>
                  </a:ext>
                </a:extLst>
              </a:tr>
              <a:tr h="363537">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MOVECH</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LDCH</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STR1,X</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4"/>
                  </a:ext>
                </a:extLst>
              </a:tr>
              <a:tr h="36353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sym typeface="+mn-ea"/>
                        </a:rPr>
                        <a:t>STCH</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STR2,X</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5"/>
                  </a:ext>
                </a:extLst>
              </a:tr>
              <a:tr h="363537">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TIXR</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T</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6"/>
                  </a:ext>
                </a:extLst>
              </a:tr>
              <a:tr h="3619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JLT</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MOVECH</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7"/>
                  </a:ext>
                </a:extLst>
              </a:tr>
              <a:tr h="4508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STR1</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BYTE</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C'HELLO WORLD'</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8"/>
                  </a:ext>
                </a:extLst>
              </a:tr>
              <a:tr h="36353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STR2</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RESB</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11</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9"/>
                  </a:ext>
                </a:extLst>
              </a:tr>
              <a:tr h="3619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chemeClr val="tx2"/>
                          </a:solidFill>
                          <a:latin typeface="Tahoma" panose="020B0604030504040204" pitchFamily="34" charset="0"/>
                        </a:rPr>
                        <a:t>END</a:t>
                      </a: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800" dirty="0">
                        <a:solidFill>
                          <a:schemeClr val="tx2"/>
                        </a:solidFill>
                        <a:latin typeface="Tahoma" panose="020B0604030504040204" pitchFamily="34" charset="0"/>
                      </a:endParaRPr>
                    </a:p>
                  </a:txBody>
                  <a:tcPr marL="91447" marR="91447" marT="44497" marB="4449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ctrTitle"/>
          </p:nvPr>
        </p:nvSpPr>
        <p:spPr/>
        <p:txBody>
          <a:bodyPr vert="horz" wrap="square" lIns="91440" tIns="45720" rIns="91440" bIns="45720" rtlCol="0" anchor="b">
            <a:normAutofit/>
          </a:bodyPr>
          <a:lstStyle/>
          <a:p>
            <a:pPr>
              <a:buClrTx/>
              <a:buSzTx/>
              <a:buFontTx/>
              <a:buNone/>
            </a:pPr>
            <a:r>
              <a:rPr lang="en-US" altLang="x-none" dirty="0">
                <a:latin typeface="+mj-lt"/>
                <a:ea typeface="PMingLiU"/>
                <a:cs typeface="PMingLiU"/>
              </a:rPr>
              <a:t>Assemblers</a:t>
            </a:r>
          </a:p>
        </p:txBody>
      </p:sp>
      <p:sp>
        <p:nvSpPr>
          <p:cNvPr id="73731" name="Subtitle 2" descr="Rectangle: Click to edit Master text styles&#10;Second level&#10;Third level&#10;Fourth level&#10;Fifth level"/>
          <p:cNvSpPr>
            <a:spLocks noGrp="1"/>
          </p:cNvSpPr>
          <p:nvPr>
            <p:ph type="subTitle" idx="1"/>
          </p:nvPr>
        </p:nvSpPr>
        <p:spPr>
          <a:xfrm>
            <a:off x="1424940" y="2578100"/>
            <a:ext cx="6294120" cy="1752600"/>
          </a:xfrm>
        </p:spPr>
        <p:txBody>
          <a:bodyPr vert="horz" wrap="square" lIns="91440" tIns="45720" rIns="91440" bIns="45720" rtlCol="0" anchor="t">
            <a:normAutofit/>
          </a:bodyPr>
          <a:lstStyle/>
          <a:p>
            <a:pPr>
              <a:buSzPct val="110000"/>
            </a:pPr>
            <a:r>
              <a:rPr lang="en-US" altLang="x-none" sz="3600" dirty="0">
                <a:solidFill>
                  <a:schemeClr val="bg1"/>
                </a:solidFill>
                <a:latin typeface="+mn-lt"/>
                <a:ea typeface="PMingLiU"/>
                <a:cs typeface="PMingLiU"/>
              </a:rPr>
              <a:t>2.2 Machine-dependent Assembler Features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vert="horz" wrap="square" lIns="91440" tIns="45720" rIns="91440" bIns="45720" rtlCol="0" anchor="b">
            <a:normAutofit/>
          </a:bodyPr>
          <a:lstStyle/>
          <a:p>
            <a:r>
              <a:rPr lang="en-US" altLang="en-US" dirty="0"/>
              <a:t>Machine Dependent Assembler Features</a:t>
            </a:r>
          </a:p>
        </p:txBody>
      </p:sp>
      <p:sp>
        <p:nvSpPr>
          <p:cNvPr id="49155" name="Content Placeholder 2" descr="Rectangle: Click to edit Master text styles&#10;Second level&#10;Third level&#10;Fourth level&#10;Fifth level"/>
          <p:cNvSpPr>
            <a:spLocks noGrp="1"/>
          </p:cNvSpPr>
          <p:nvPr>
            <p:ph idx="1"/>
          </p:nvPr>
        </p:nvSpPr>
        <p:spPr/>
        <p:txBody>
          <a:bodyPr vert="horz" wrap="square" lIns="91440" tIns="45720" rIns="91440" bIns="45720" rtlCol="0" anchor="t">
            <a:normAutofit/>
          </a:bodyPr>
          <a:lstStyle/>
          <a:p>
            <a:r>
              <a:rPr lang="en-US" altLang="en-US" dirty="0"/>
              <a:t>Instruction format and addressing mode</a:t>
            </a:r>
          </a:p>
          <a:p>
            <a:r>
              <a:rPr lang="en-US" altLang="en-US" dirty="0"/>
              <a:t>Program relocation</a:t>
            </a:r>
          </a:p>
          <a:p>
            <a:pPr>
              <a:buNone/>
            </a:pPr>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381000" y="609600"/>
            <a:ext cx="8458200" cy="838200"/>
          </a:xfrm>
        </p:spPr>
        <p:txBody>
          <a:bodyPr vert="horz" wrap="square" lIns="91440" tIns="45720" rIns="91440" bIns="45720" rtlCol="0" anchor="b">
            <a:normAutofit/>
          </a:bodyPr>
          <a:lstStyle/>
          <a:p>
            <a:r>
              <a:rPr lang="en-US" altLang="en-US" sz="3600" dirty="0"/>
              <a:t>Instruction format and addressing mode</a:t>
            </a:r>
          </a:p>
        </p:txBody>
      </p:sp>
      <p:sp>
        <p:nvSpPr>
          <p:cNvPr id="50179" name="Content Placeholder 2" descr="Rectangle: Click to edit Master text styles&#10;Second level&#10;Third level&#10;Fourth level&#10;Fifth level"/>
          <p:cNvSpPr>
            <a:spLocks noGrp="1"/>
          </p:cNvSpPr>
          <p:nvPr>
            <p:ph idx="1"/>
          </p:nvPr>
        </p:nvSpPr>
        <p:spPr>
          <a:xfrm>
            <a:off x="838200" y="1752600"/>
            <a:ext cx="7772400" cy="4114800"/>
          </a:xfrm>
        </p:spPr>
        <p:txBody>
          <a:bodyPr vert="horz" wrap="square" lIns="91440" tIns="45720" rIns="91440" bIns="45720" rtlCol="0" anchor="t">
            <a:normAutofit/>
          </a:bodyPr>
          <a:lstStyle/>
          <a:p>
            <a:r>
              <a:rPr lang="en-US" altLang="en-US" sz="2800" dirty="0"/>
              <a:t>The instruction formats of standard SIC model is:</a:t>
            </a:r>
          </a:p>
          <a:p>
            <a:pPr lvl="1"/>
            <a:r>
              <a:rPr lang="en-US" altLang="en-US" sz="2400" dirty="0"/>
              <a:t>Instruction format of standard SIC are</a:t>
            </a:r>
          </a:p>
          <a:p>
            <a:pPr lvl="1"/>
            <a:endParaRPr lang="en-US" altLang="en-US" sz="2400" dirty="0"/>
          </a:p>
          <a:p>
            <a:pPr lvl="1"/>
            <a:endParaRPr lang="en-US" altLang="en-US" sz="2400" dirty="0"/>
          </a:p>
          <a:p>
            <a:pPr lvl="1"/>
            <a:r>
              <a:rPr lang="en-US" altLang="en-US" sz="2400" dirty="0"/>
              <a:t>X BIT=0 Direct Addressing</a:t>
            </a:r>
          </a:p>
          <a:p>
            <a:pPr marL="914400" lvl="2" indent="0">
              <a:buNone/>
            </a:pPr>
            <a:r>
              <a:rPr lang="en-US" altLang="en-US" sz="1400" dirty="0"/>
              <a:t>	</a:t>
            </a:r>
            <a:r>
              <a:rPr lang="en-US" altLang="en-US" sz="1400" dirty="0">
                <a:solidFill>
                  <a:srgbClr val="000000"/>
                </a:solidFill>
              </a:rPr>
              <a:t>ALPHA	WORD	X’112233’</a:t>
            </a:r>
          </a:p>
          <a:p>
            <a:pPr marL="914400" lvl="2" indent="0">
              <a:buNone/>
            </a:pPr>
            <a:r>
              <a:rPr lang="en-US" altLang="en-US" sz="1400" dirty="0">
                <a:solidFill>
                  <a:srgbClr val="000000"/>
                </a:solidFill>
              </a:rPr>
              <a:t>                	LDA	ALPHA</a:t>
            </a:r>
          </a:p>
          <a:p>
            <a:pPr lvl="1"/>
            <a:r>
              <a:rPr lang="en-US" altLang="en-US" sz="2400" dirty="0"/>
              <a:t>X BIT=1 Indexed Addressing</a:t>
            </a:r>
          </a:p>
          <a:p>
            <a:pPr marL="914400" lvl="2" indent="0"/>
            <a:r>
              <a:rPr lang="en-US" altLang="en-US" sz="2000" dirty="0"/>
              <a:t>Target address of the data is obtained as:</a:t>
            </a:r>
          </a:p>
          <a:p>
            <a:pPr lvl="3"/>
            <a:r>
              <a:rPr lang="en-US" altLang="en-US" sz="1800" dirty="0"/>
              <a:t>TA= Address specified in the operand + (X)</a:t>
            </a:r>
          </a:p>
          <a:p>
            <a:pPr lvl="1"/>
            <a:endParaRPr lang="en-US" altLang="en-US" sz="2400" dirty="0"/>
          </a:p>
          <a:p>
            <a:pPr lvl="1"/>
            <a:endParaRPr lang="en-US" alt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3503191006"/>
              </p:ext>
            </p:extLst>
          </p:nvPr>
        </p:nvGraphicFramePr>
        <p:xfrm>
          <a:off x="1676400" y="2743200"/>
          <a:ext cx="6096000" cy="736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18444">
                <a:tc>
                  <a:txBody>
                    <a:bodyPr/>
                    <a:lstStyle/>
                    <a:p>
                      <a:pPr algn="ctr"/>
                      <a:r>
                        <a:rPr lang="en-US" sz="1800" dirty="0">
                          <a:solidFill>
                            <a:srgbClr val="000000"/>
                          </a:solidFill>
                        </a:rPr>
                        <a:t>OPCODE</a:t>
                      </a:r>
                    </a:p>
                  </a:txBody>
                  <a:tcPr/>
                </a:tc>
                <a:tc>
                  <a:txBody>
                    <a:bodyPr/>
                    <a:lstStyle/>
                    <a:p>
                      <a:pPr algn="ctr"/>
                      <a:r>
                        <a:rPr lang="en-US" sz="1800" dirty="0">
                          <a:solidFill>
                            <a:srgbClr val="000000"/>
                          </a:solidFill>
                        </a:rPr>
                        <a:t>X</a:t>
                      </a:r>
                    </a:p>
                  </a:txBody>
                  <a:tcPr/>
                </a:tc>
                <a:tc>
                  <a:txBody>
                    <a:bodyPr/>
                    <a:lstStyle/>
                    <a:p>
                      <a:pPr algn="ctr"/>
                      <a:r>
                        <a:rPr lang="en-US" sz="1800" dirty="0">
                          <a:solidFill>
                            <a:srgbClr val="000000"/>
                          </a:solidFill>
                        </a:rPr>
                        <a:t>ADDRESS </a:t>
                      </a:r>
                    </a:p>
                  </a:txBody>
                  <a:tcPr/>
                </a:tc>
                <a:extLst>
                  <a:ext uri="{0D108BD9-81ED-4DB2-BD59-A6C34878D82A}">
                    <a16:rowId xmlns:a16="http://schemas.microsoft.com/office/drawing/2014/main" val="10000"/>
                  </a:ext>
                </a:extLst>
              </a:tr>
              <a:tr h="370840">
                <a:tc>
                  <a:txBody>
                    <a:bodyPr/>
                    <a:lstStyle/>
                    <a:p>
                      <a:pPr algn="ctr"/>
                      <a:r>
                        <a:rPr lang="en-US" sz="1800" dirty="0"/>
                        <a:t>8-BITS</a:t>
                      </a:r>
                    </a:p>
                  </a:txBody>
                  <a:tcPr/>
                </a:tc>
                <a:tc>
                  <a:txBody>
                    <a:bodyPr/>
                    <a:lstStyle/>
                    <a:p>
                      <a:pPr algn="ctr"/>
                      <a:r>
                        <a:rPr lang="en-US" sz="1800" dirty="0"/>
                        <a:t>1</a:t>
                      </a:r>
                    </a:p>
                  </a:txBody>
                  <a:tcPr/>
                </a:tc>
                <a:tc>
                  <a:txBody>
                    <a:bodyPr/>
                    <a:lstStyle/>
                    <a:p>
                      <a:pPr algn="ctr"/>
                      <a:r>
                        <a:rPr lang="en-US" sz="1800" dirty="0"/>
                        <a:t>15 BITS</a:t>
                      </a:r>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381000" y="609600"/>
            <a:ext cx="8458200" cy="838200"/>
          </a:xfrm>
        </p:spPr>
        <p:txBody>
          <a:bodyPr vert="horz" wrap="square" lIns="91440" tIns="45720" rIns="91440" bIns="45720" rtlCol="0" anchor="b">
            <a:normAutofit/>
          </a:bodyPr>
          <a:lstStyle/>
          <a:p>
            <a:r>
              <a:rPr lang="en-US" altLang="en-US" sz="3600" dirty="0"/>
              <a:t>Instruction format and addressing mode</a:t>
            </a:r>
          </a:p>
        </p:txBody>
      </p:sp>
      <p:sp>
        <p:nvSpPr>
          <p:cNvPr id="51203" name="Content Placeholder 2" descr="Rectangle: Click to edit Master text styles&#10;Second level&#10;Third level&#10;Fourth level&#10;Fifth level"/>
          <p:cNvSpPr>
            <a:spLocks noGrp="1"/>
          </p:cNvSpPr>
          <p:nvPr>
            <p:ph idx="1"/>
          </p:nvPr>
        </p:nvSpPr>
        <p:spPr>
          <a:xfrm>
            <a:off x="1611313" y="1828800"/>
            <a:ext cx="7772400" cy="4114800"/>
          </a:xfrm>
        </p:spPr>
        <p:txBody>
          <a:bodyPr vert="horz" wrap="square" lIns="91440" tIns="45720" rIns="91440" bIns="45720" rtlCol="0" anchor="t">
            <a:normAutofit/>
          </a:bodyPr>
          <a:lstStyle/>
          <a:p>
            <a:r>
              <a:rPr lang="en-US" altLang="en-US" sz="2800" dirty="0"/>
              <a:t>The instruction formats of SIC/XE mode are:</a:t>
            </a:r>
          </a:p>
          <a:p>
            <a:pPr lvl="3"/>
            <a:r>
              <a:rPr lang="en-US" altLang="en-US" dirty="0"/>
              <a:t>Program Counter Relative Addressing </a:t>
            </a:r>
          </a:p>
          <a:p>
            <a:pPr lvl="3"/>
            <a:r>
              <a:rPr lang="en-US" altLang="en-US" dirty="0"/>
              <a:t>Base Relative Addressing </a:t>
            </a:r>
          </a:p>
          <a:p>
            <a:pPr lvl="3"/>
            <a:r>
              <a:rPr lang="en-US" altLang="en-US" dirty="0"/>
              <a:t>Immediate Addressing </a:t>
            </a:r>
          </a:p>
          <a:p>
            <a:pPr lvl="3"/>
            <a:r>
              <a:rPr lang="en-US" altLang="en-US" dirty="0"/>
              <a:t>Indirect Addressing </a:t>
            </a:r>
          </a:p>
          <a:p>
            <a:pPr lvl="3"/>
            <a:r>
              <a:rPr lang="en-US" altLang="en-US" dirty="0"/>
              <a:t>Register Addressing </a:t>
            </a:r>
          </a:p>
          <a:p>
            <a:pPr lvl="3"/>
            <a:r>
              <a:rPr lang="en-US" altLang="en-US" dirty="0"/>
              <a:t>Direct Addressing </a:t>
            </a:r>
            <a:endParaRPr lang="en-US" altLang="en-US" sz="1100" dirty="0"/>
          </a:p>
          <a:p>
            <a:pPr lvl="1"/>
            <a:endParaRPr lang="en-US" altLang="en-US" sz="2400" dirty="0"/>
          </a:p>
          <a:p>
            <a:pPr lvl="1"/>
            <a:endParaRPr lang="en-US" altLang="en-US" sz="2400" dirty="0"/>
          </a:p>
        </p:txBody>
      </p:sp>
      <p:sp>
        <p:nvSpPr>
          <p:cNvPr id="51204" name="Left Brace 2"/>
          <p:cNvSpPr/>
          <p:nvPr/>
        </p:nvSpPr>
        <p:spPr>
          <a:xfrm>
            <a:off x="1611313" y="2438400"/>
            <a:ext cx="501650" cy="1752600"/>
          </a:xfrm>
          <a:prstGeom prst="leftBrace">
            <a:avLst>
              <a:gd name="adj1" fmla="val 8362"/>
              <a:gd name="adj2" fmla="val 50000"/>
            </a:avLst>
          </a:prstGeom>
          <a:solidFill>
            <a:schemeClr val="accent1"/>
          </a:solidFill>
          <a:ln w="9525" cap="flat" cmpd="sng">
            <a:solidFill>
              <a:schemeClr val="tx1"/>
            </a:solidFill>
            <a:prstDash val="solid"/>
            <a:headEnd type="none" w="med" len="med"/>
            <a:tailEnd type="none" w="med" len="med"/>
          </a:ln>
        </p:spPr>
        <p:txBody>
          <a:bodyPr wrap="none"/>
          <a:lstStyle/>
          <a:p>
            <a:endParaRPr lang="en-US" altLang="x-none" dirty="0">
              <a:latin typeface="Tahoma" panose="020B0604030504040204" pitchFamily="34" charset="0"/>
            </a:endParaRPr>
          </a:p>
        </p:txBody>
      </p:sp>
      <p:sp>
        <p:nvSpPr>
          <p:cNvPr id="51205" name="Rectangle 3"/>
          <p:cNvSpPr/>
          <p:nvPr/>
        </p:nvSpPr>
        <p:spPr>
          <a:xfrm>
            <a:off x="414338" y="2509838"/>
            <a:ext cx="1447800" cy="1016000"/>
          </a:xfrm>
          <a:prstGeom prst="rect">
            <a:avLst/>
          </a:prstGeom>
          <a:noFill/>
          <a:ln w="9525">
            <a:noFill/>
          </a:ln>
        </p:spPr>
        <p:txBody>
          <a:bodyPr>
            <a:spAutoFit/>
          </a:bodyPr>
          <a:lstStyle/>
          <a:p>
            <a:r>
              <a:rPr lang="en-US" altLang="x-none" sz="2000" dirty="0">
                <a:solidFill>
                  <a:srgbClr val="000000"/>
                </a:solidFill>
                <a:latin typeface="Tahoma" panose="020B0604030504040204" pitchFamily="34" charset="0"/>
              </a:rPr>
              <a:t>Uses Instruction Format-3</a:t>
            </a:r>
          </a:p>
        </p:txBody>
      </p:sp>
      <p:sp>
        <p:nvSpPr>
          <p:cNvPr id="51206" name="Right Arrow 4"/>
          <p:cNvSpPr/>
          <p:nvPr/>
        </p:nvSpPr>
        <p:spPr>
          <a:xfrm>
            <a:off x="1295400" y="4419600"/>
            <a:ext cx="977900" cy="381000"/>
          </a:xfrm>
          <a:prstGeom prst="rightArrow">
            <a:avLst>
              <a:gd name="adj1" fmla="val 50000"/>
              <a:gd name="adj2" fmla="val 49966"/>
            </a:avLst>
          </a:prstGeom>
          <a:solidFill>
            <a:schemeClr val="accent1"/>
          </a:solidFill>
          <a:ln w="9525" cap="flat" cmpd="sng">
            <a:solidFill>
              <a:schemeClr val="tx1"/>
            </a:solidFill>
            <a:prstDash val="solid"/>
            <a:round/>
            <a:headEnd type="none" w="med" len="med"/>
            <a:tailEnd type="none" w="med" len="med"/>
          </a:ln>
        </p:spPr>
        <p:txBody>
          <a:bodyPr wrap="none"/>
          <a:lstStyle/>
          <a:p>
            <a:endParaRPr lang="en-US" altLang="x-none" dirty="0">
              <a:latin typeface="Tahoma" panose="020B0604030504040204" pitchFamily="34" charset="0"/>
            </a:endParaRPr>
          </a:p>
        </p:txBody>
      </p:sp>
      <p:sp>
        <p:nvSpPr>
          <p:cNvPr id="51207" name="Rectangle 7"/>
          <p:cNvSpPr/>
          <p:nvPr/>
        </p:nvSpPr>
        <p:spPr>
          <a:xfrm>
            <a:off x="246063" y="4333875"/>
            <a:ext cx="1784350" cy="585788"/>
          </a:xfrm>
          <a:prstGeom prst="rect">
            <a:avLst/>
          </a:prstGeom>
          <a:noFill/>
          <a:ln w="9525">
            <a:noFill/>
          </a:ln>
        </p:spPr>
        <p:txBody>
          <a:bodyPr>
            <a:spAutoFit/>
          </a:bodyPr>
          <a:lstStyle/>
          <a:p>
            <a:r>
              <a:rPr lang="en-US" altLang="x-none" sz="1600" dirty="0">
                <a:solidFill>
                  <a:srgbClr val="000000"/>
                </a:solidFill>
                <a:latin typeface="Tahoma" panose="020B0604030504040204" pitchFamily="34" charset="0"/>
              </a:rPr>
              <a:t>Uses Instruction Format-2</a:t>
            </a:r>
          </a:p>
        </p:txBody>
      </p:sp>
      <p:sp>
        <p:nvSpPr>
          <p:cNvPr id="51208" name="Rectangle 8"/>
          <p:cNvSpPr/>
          <p:nvPr/>
        </p:nvSpPr>
        <p:spPr>
          <a:xfrm>
            <a:off x="246063" y="5165725"/>
            <a:ext cx="1784350" cy="585788"/>
          </a:xfrm>
          <a:prstGeom prst="rect">
            <a:avLst/>
          </a:prstGeom>
          <a:noFill/>
          <a:ln w="9525">
            <a:noFill/>
          </a:ln>
        </p:spPr>
        <p:txBody>
          <a:bodyPr>
            <a:spAutoFit/>
          </a:bodyPr>
          <a:lstStyle/>
          <a:p>
            <a:r>
              <a:rPr lang="en-US" altLang="x-none" sz="1600" dirty="0">
                <a:solidFill>
                  <a:srgbClr val="000000"/>
                </a:solidFill>
                <a:latin typeface="Tahoma" panose="020B0604030504040204" pitchFamily="34" charset="0"/>
              </a:rPr>
              <a:t>Uses Instruction Format-4</a:t>
            </a:r>
          </a:p>
        </p:txBody>
      </p:sp>
      <p:sp>
        <p:nvSpPr>
          <p:cNvPr id="51209" name="Right Arrow 9"/>
          <p:cNvSpPr/>
          <p:nvPr/>
        </p:nvSpPr>
        <p:spPr>
          <a:xfrm>
            <a:off x="1295400" y="4951413"/>
            <a:ext cx="977900" cy="430212"/>
          </a:xfrm>
          <a:prstGeom prst="rightArrow">
            <a:avLst>
              <a:gd name="adj1" fmla="val 50000"/>
              <a:gd name="adj2" fmla="val 49923"/>
            </a:avLst>
          </a:prstGeom>
          <a:solidFill>
            <a:schemeClr val="accent1"/>
          </a:solidFill>
          <a:ln w="9525" cap="flat" cmpd="sng">
            <a:solidFill>
              <a:schemeClr val="tx1"/>
            </a:solidFill>
            <a:prstDash val="solid"/>
            <a:round/>
            <a:headEnd type="none" w="med" len="med"/>
            <a:tailEnd type="none" w="med" len="med"/>
          </a:ln>
        </p:spPr>
        <p:txBody>
          <a:bodyPr wrap="none"/>
          <a:lstStyle/>
          <a:p>
            <a:endParaRPr lang="en-US" altLang="x-none" dirty="0">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47252" y="520154"/>
            <a:ext cx="8420547" cy="699046"/>
          </a:xfrm>
        </p:spPr>
        <p:txBody>
          <a:bodyPr>
            <a:normAutofit/>
          </a:bodyPr>
          <a:lstStyle/>
          <a:p>
            <a:pPr eaLnBrk="1" hangingPunct="1"/>
            <a:r>
              <a:rPr lang="en-US" altLang="zh-TW" dirty="0"/>
              <a:t>System Software and Machine Architecture</a:t>
            </a:r>
          </a:p>
        </p:txBody>
      </p:sp>
      <p:sp>
        <p:nvSpPr>
          <p:cNvPr id="8195" name="Rectangle 3" descr="Rectangle: Click to edit Master text styles&#10;Second level&#10;Third level&#10;Fourth level&#10;Fifth level"/>
          <p:cNvSpPr>
            <a:spLocks noGrp="1" noChangeArrowheads="1"/>
          </p:cNvSpPr>
          <p:nvPr>
            <p:ph type="body" idx="1"/>
          </p:nvPr>
        </p:nvSpPr>
        <p:spPr>
          <a:xfrm>
            <a:off x="457200" y="1371600"/>
            <a:ext cx="8153400" cy="5181600"/>
          </a:xfrm>
        </p:spPr>
        <p:txBody>
          <a:bodyPr>
            <a:normAutofit/>
          </a:bodyPr>
          <a:lstStyle/>
          <a:p>
            <a:pPr eaLnBrk="1" hangingPunct="1">
              <a:lnSpc>
                <a:spcPct val="90000"/>
              </a:lnSpc>
            </a:pPr>
            <a:r>
              <a:rPr lang="en-US" altLang="zh-TW" sz="2800" b="1" dirty="0"/>
              <a:t>Machine dependent system software</a:t>
            </a:r>
          </a:p>
          <a:p>
            <a:pPr lvl="1" eaLnBrk="1" hangingPunct="1">
              <a:lnSpc>
                <a:spcPct val="90000"/>
              </a:lnSpc>
            </a:pPr>
            <a:r>
              <a:rPr lang="en-US" altLang="zh-TW" sz="2400" dirty="0"/>
              <a:t>System programs are to support the operation and use of the target computer.</a:t>
            </a:r>
          </a:p>
          <a:p>
            <a:pPr lvl="1" eaLnBrk="1" hangingPunct="1">
              <a:lnSpc>
                <a:spcPct val="90000"/>
              </a:lnSpc>
            </a:pPr>
            <a:r>
              <a:rPr lang="en-US" altLang="zh-TW" sz="2400" dirty="0"/>
              <a:t>The difference between different machine</a:t>
            </a:r>
          </a:p>
          <a:p>
            <a:pPr lvl="2" eaLnBrk="1" hangingPunct="1">
              <a:lnSpc>
                <a:spcPct val="90000"/>
              </a:lnSpc>
            </a:pPr>
            <a:r>
              <a:rPr lang="en-US" altLang="zh-TW" sz="2000" dirty="0"/>
              <a:t>Machine code</a:t>
            </a:r>
          </a:p>
          <a:p>
            <a:pPr lvl="2" eaLnBrk="1" hangingPunct="1">
              <a:lnSpc>
                <a:spcPct val="90000"/>
              </a:lnSpc>
            </a:pPr>
            <a:r>
              <a:rPr lang="en-US" altLang="zh-TW" sz="2000" dirty="0"/>
              <a:t>Instruction formats</a:t>
            </a:r>
          </a:p>
          <a:p>
            <a:pPr lvl="2" eaLnBrk="1" hangingPunct="1">
              <a:lnSpc>
                <a:spcPct val="90000"/>
              </a:lnSpc>
            </a:pPr>
            <a:r>
              <a:rPr lang="en-US" altLang="zh-TW" sz="2000" dirty="0"/>
              <a:t>Addressing mode</a:t>
            </a:r>
          </a:p>
          <a:p>
            <a:pPr lvl="2" eaLnBrk="1" hangingPunct="1">
              <a:lnSpc>
                <a:spcPct val="90000"/>
              </a:lnSpc>
            </a:pPr>
            <a:r>
              <a:rPr lang="en-US" altLang="zh-TW" sz="2000" dirty="0"/>
              <a:t>Registers</a:t>
            </a:r>
          </a:p>
          <a:p>
            <a:pPr eaLnBrk="1" hangingPunct="1">
              <a:lnSpc>
                <a:spcPct val="90000"/>
              </a:lnSpc>
            </a:pPr>
            <a:r>
              <a:rPr lang="en-US" altLang="zh-TW" sz="2800" b="1" dirty="0"/>
              <a:t>Machine independent system software</a:t>
            </a:r>
          </a:p>
          <a:p>
            <a:pPr lvl="1" eaLnBrk="1" hangingPunct="1">
              <a:lnSpc>
                <a:spcPct val="90000"/>
              </a:lnSpc>
            </a:pPr>
            <a:r>
              <a:rPr lang="en-US" altLang="zh-TW" sz="2400" dirty="0"/>
              <a:t>General design and logic is basically the same:</a:t>
            </a:r>
          </a:p>
          <a:p>
            <a:pPr lvl="2" eaLnBrk="1" hangingPunct="1">
              <a:lnSpc>
                <a:spcPct val="90000"/>
              </a:lnSpc>
            </a:pPr>
            <a:r>
              <a:rPr lang="en-US" altLang="zh-TW" sz="2000" dirty="0"/>
              <a:t>Code optimization </a:t>
            </a:r>
          </a:p>
          <a:p>
            <a:pPr lvl="2" eaLnBrk="1" hangingPunct="1">
              <a:lnSpc>
                <a:spcPct val="90000"/>
              </a:lnSpc>
            </a:pPr>
            <a:r>
              <a:rPr lang="en-US" altLang="zh-TW" sz="2000" dirty="0"/>
              <a:t>General design and logic of an assembler</a:t>
            </a:r>
          </a:p>
          <a:p>
            <a:pPr eaLnBrk="1" hangingPunct="1">
              <a:lnSpc>
                <a:spcPct val="90000"/>
              </a:lnSpc>
            </a:pPr>
            <a:endParaRPr lang="en-US" altLang="zh-TW"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vert="horz" wrap="square" lIns="91440" tIns="45720" rIns="91440" bIns="45720" rtlCol="0" anchor="b">
            <a:normAutofit/>
          </a:bodyPr>
          <a:lstStyle/>
          <a:p>
            <a:pPr>
              <a:buNone/>
            </a:pPr>
            <a:r>
              <a:rPr lang="en-US" altLang="x-none" dirty="0"/>
              <a:t>Sample SIC/XE program</a:t>
            </a:r>
          </a:p>
        </p:txBody>
      </p:sp>
      <p:pic>
        <p:nvPicPr>
          <p:cNvPr id="52227"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609600" y="1752603"/>
            <a:ext cx="4648200" cy="2308225"/>
          </a:xfrm>
        </p:spPr>
      </p:pic>
      <p:pic>
        <p:nvPicPr>
          <p:cNvPr id="52228" name="Picture 3"/>
          <p:cNvPicPr>
            <a:picLocks noChangeAspect="1"/>
          </p:cNvPicPr>
          <p:nvPr/>
        </p:nvPicPr>
        <p:blipFill>
          <a:blip r:embed="rId3"/>
          <a:stretch>
            <a:fillRect/>
          </a:stretch>
        </p:blipFill>
        <p:spPr>
          <a:xfrm>
            <a:off x="614363" y="4060828"/>
            <a:ext cx="4419600" cy="2644775"/>
          </a:xfrm>
          <a:prstGeom prst="rect">
            <a:avLst/>
          </a:prstGeom>
          <a:noFill/>
          <a:ln w="9525">
            <a:noFill/>
          </a:ln>
        </p:spPr>
      </p:pic>
      <p:pic>
        <p:nvPicPr>
          <p:cNvPr id="52229" name="Picture 4"/>
          <p:cNvPicPr>
            <a:picLocks noChangeAspect="1"/>
          </p:cNvPicPr>
          <p:nvPr/>
        </p:nvPicPr>
        <p:blipFill>
          <a:blip r:embed="rId4"/>
          <a:stretch>
            <a:fillRect/>
          </a:stretch>
        </p:blipFill>
        <p:spPr>
          <a:xfrm>
            <a:off x="5410200" y="2590803"/>
            <a:ext cx="3124200" cy="2792413"/>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vert="horz" wrap="square" lIns="91440" tIns="45720" rIns="91440" bIns="45720" rtlCol="0" anchor="b">
            <a:normAutofit/>
          </a:bodyPr>
          <a:lstStyle/>
          <a:p>
            <a:pPr>
              <a:buNone/>
            </a:pPr>
            <a:r>
              <a:rPr lang="en-US" altLang="x-none" dirty="0"/>
              <a:t>Register-Register addressing</a:t>
            </a:r>
          </a:p>
        </p:txBody>
      </p:sp>
      <p:pic>
        <p:nvPicPr>
          <p:cNvPr id="53251" name="Picture 17"/>
          <p:cNvPicPr>
            <a:picLocks noChangeAspect="1"/>
          </p:cNvPicPr>
          <p:nvPr/>
        </p:nvPicPr>
        <p:blipFill>
          <a:blip r:embed="rId2"/>
          <a:stretch>
            <a:fillRect/>
          </a:stretch>
        </p:blipFill>
        <p:spPr>
          <a:xfrm>
            <a:off x="762000" y="1905003"/>
            <a:ext cx="7391400" cy="439737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381000" y="457200"/>
            <a:ext cx="8686800" cy="1143000"/>
          </a:xfrm>
        </p:spPr>
        <p:txBody>
          <a:bodyPr vert="horz" wrap="square" lIns="91440" tIns="45720" rIns="91440" bIns="45720" rtlCol="0" anchor="b">
            <a:normAutofit/>
          </a:bodyPr>
          <a:lstStyle/>
          <a:p>
            <a:pPr>
              <a:buNone/>
            </a:pPr>
            <a:r>
              <a:rPr lang="en-US" altLang="x-none" sz="4000" dirty="0"/>
              <a:t>Program Counter Relative  addressing</a:t>
            </a:r>
          </a:p>
        </p:txBody>
      </p:sp>
      <p:pic>
        <p:nvPicPr>
          <p:cNvPr id="54275" name="Picture 2"/>
          <p:cNvPicPr>
            <a:picLocks noChangeAspect="1"/>
          </p:cNvPicPr>
          <p:nvPr/>
        </p:nvPicPr>
        <p:blipFill>
          <a:blip r:embed="rId2"/>
          <a:stretch>
            <a:fillRect/>
          </a:stretch>
        </p:blipFill>
        <p:spPr>
          <a:xfrm>
            <a:off x="838200" y="1828800"/>
            <a:ext cx="7772400" cy="4572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381000" y="457200"/>
            <a:ext cx="8686800" cy="1143000"/>
          </a:xfrm>
        </p:spPr>
        <p:txBody>
          <a:bodyPr vert="horz" wrap="square" lIns="91440" tIns="45720" rIns="91440" bIns="45720" rtlCol="0" anchor="b">
            <a:normAutofit/>
          </a:bodyPr>
          <a:lstStyle/>
          <a:p>
            <a:pPr>
              <a:buNone/>
            </a:pPr>
            <a:r>
              <a:rPr lang="en-US" altLang="x-none" sz="4000" dirty="0"/>
              <a:t>Program Counter Relative  addressing</a:t>
            </a:r>
          </a:p>
        </p:txBody>
      </p:sp>
      <p:pic>
        <p:nvPicPr>
          <p:cNvPr id="55299" name="Picture 2"/>
          <p:cNvPicPr>
            <a:picLocks noChangeAspect="1"/>
          </p:cNvPicPr>
          <p:nvPr/>
        </p:nvPicPr>
        <p:blipFill>
          <a:blip r:embed="rId2"/>
          <a:stretch>
            <a:fillRect/>
          </a:stretch>
        </p:blipFill>
        <p:spPr>
          <a:xfrm>
            <a:off x="838200" y="1981200"/>
            <a:ext cx="7772400" cy="42672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381000" y="457200"/>
            <a:ext cx="8686800" cy="1143000"/>
          </a:xfrm>
        </p:spPr>
        <p:txBody>
          <a:bodyPr vert="horz" wrap="square" lIns="91440" tIns="45720" rIns="91440" bIns="45720" rtlCol="0" anchor="b">
            <a:normAutofit/>
          </a:bodyPr>
          <a:lstStyle/>
          <a:p>
            <a:pPr>
              <a:buNone/>
            </a:pPr>
            <a:r>
              <a:rPr lang="en-US" altLang="x-none" sz="4000" dirty="0"/>
              <a:t>Base Relative  addressing</a:t>
            </a:r>
          </a:p>
        </p:txBody>
      </p:sp>
      <p:pic>
        <p:nvPicPr>
          <p:cNvPr id="56323" name="Picture 2"/>
          <p:cNvPicPr>
            <a:picLocks noChangeAspect="1"/>
          </p:cNvPicPr>
          <p:nvPr/>
        </p:nvPicPr>
        <p:blipFill>
          <a:blip r:embed="rId2"/>
          <a:stretch>
            <a:fillRect/>
          </a:stretch>
        </p:blipFill>
        <p:spPr>
          <a:xfrm>
            <a:off x="990600" y="1917703"/>
            <a:ext cx="7620000" cy="463232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1000" y="457200"/>
            <a:ext cx="8686800" cy="1143000"/>
          </a:xfrm>
        </p:spPr>
        <p:txBody>
          <a:bodyPr vert="horz" wrap="square" lIns="91440" tIns="45720" rIns="91440" bIns="45720" rtlCol="0" anchor="b">
            <a:normAutofit/>
          </a:bodyPr>
          <a:lstStyle/>
          <a:p>
            <a:pPr>
              <a:buNone/>
            </a:pPr>
            <a:r>
              <a:rPr lang="en-US" altLang="x-none" sz="4000" dirty="0"/>
              <a:t>Base Relative  addressing</a:t>
            </a:r>
          </a:p>
        </p:txBody>
      </p:sp>
      <p:pic>
        <p:nvPicPr>
          <p:cNvPr id="57347" name="Picture 2"/>
          <p:cNvPicPr>
            <a:picLocks noChangeAspect="1"/>
          </p:cNvPicPr>
          <p:nvPr/>
        </p:nvPicPr>
        <p:blipFill>
          <a:blip r:embed="rId2"/>
          <a:stretch>
            <a:fillRect/>
          </a:stretch>
        </p:blipFill>
        <p:spPr>
          <a:xfrm>
            <a:off x="382229" y="1600200"/>
            <a:ext cx="8228371" cy="4953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vert="horz" wrap="square" lIns="91440" tIns="45720" rIns="91440" bIns="45720" rtlCol="0" anchor="b">
            <a:normAutofit/>
          </a:bodyPr>
          <a:lstStyle/>
          <a:p>
            <a:pPr>
              <a:buNone/>
            </a:pPr>
            <a:r>
              <a:rPr lang="en-US" altLang="x-none" dirty="0"/>
              <a:t>Immediate Addressing</a:t>
            </a:r>
          </a:p>
        </p:txBody>
      </p:sp>
      <p:pic>
        <p:nvPicPr>
          <p:cNvPr id="58371"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914400" y="1752600"/>
            <a:ext cx="7564438" cy="41148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304800" y="533400"/>
            <a:ext cx="8991600" cy="1143000"/>
          </a:xfrm>
        </p:spPr>
        <p:txBody>
          <a:bodyPr vert="horz" wrap="square" lIns="91440" tIns="45720" rIns="91440" bIns="45720" rtlCol="0" anchor="b">
            <a:normAutofit/>
          </a:bodyPr>
          <a:lstStyle/>
          <a:p>
            <a:pPr>
              <a:buNone/>
            </a:pPr>
            <a:r>
              <a:rPr lang="en-US" altLang="x-none" sz="4000" dirty="0"/>
              <a:t>Immediate &amp; PC-relative addressing</a:t>
            </a:r>
          </a:p>
        </p:txBody>
      </p:sp>
      <p:pic>
        <p:nvPicPr>
          <p:cNvPr id="59395" name="Content Placeholder 3" descr="Rectangle: Click to edit Master text styles&#10;Second level&#10;Third level&#10;Fourth level&#10;Fifth level"/>
          <p:cNvPicPr>
            <a:picLocks noGrp="1" noChangeAspect="1"/>
          </p:cNvPicPr>
          <p:nvPr>
            <p:ph idx="1"/>
          </p:nvPr>
        </p:nvPicPr>
        <p:blipFill>
          <a:blip r:embed="rId2"/>
          <a:srcRect/>
          <a:stretch>
            <a:fillRect/>
          </a:stretch>
        </p:blipFill>
        <p:spPr>
          <a:xfrm>
            <a:off x="762000" y="2438400"/>
            <a:ext cx="7772400" cy="2014538"/>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609600" y="533400"/>
            <a:ext cx="8305800" cy="1143000"/>
          </a:xfrm>
        </p:spPr>
        <p:txBody>
          <a:bodyPr vert="horz" wrap="square" lIns="91440" tIns="45720" rIns="91440" bIns="45720" rtlCol="0" anchor="b">
            <a:normAutofit/>
          </a:bodyPr>
          <a:lstStyle/>
          <a:p>
            <a:pPr>
              <a:buNone/>
            </a:pPr>
            <a:r>
              <a:rPr lang="en-US" altLang="x-none" dirty="0"/>
              <a:t>Indirect &amp; PC-relative addressing</a:t>
            </a:r>
          </a:p>
        </p:txBody>
      </p:sp>
      <p:pic>
        <p:nvPicPr>
          <p:cNvPr id="60419"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762000" y="2286000"/>
            <a:ext cx="7772400" cy="2605088"/>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381000" y="609600"/>
            <a:ext cx="8458200" cy="838200"/>
          </a:xfrm>
        </p:spPr>
        <p:txBody>
          <a:bodyPr vert="horz" wrap="square" lIns="91440" tIns="45720" rIns="91440" bIns="45720" rtlCol="0" anchor="b">
            <a:normAutofit/>
          </a:bodyPr>
          <a:lstStyle/>
          <a:p>
            <a:r>
              <a:rPr lang="en-US" altLang="en-US" sz="3600" dirty="0"/>
              <a:t>Instruction format and addressing mode</a:t>
            </a:r>
          </a:p>
        </p:txBody>
      </p:sp>
      <p:sp>
        <p:nvSpPr>
          <p:cNvPr id="59394" name="Content Placeholder 2" descr="Rectangle: Click to edit Master text styles&#10;Second level&#10;Third level&#10;Fourth level&#10;Fifth level"/>
          <p:cNvSpPr>
            <a:spLocks noGrp="1" noChangeArrowheads="1"/>
          </p:cNvSpPr>
          <p:nvPr>
            <p:ph idx="1"/>
          </p:nvPr>
        </p:nvSpPr>
        <p:spPr>
          <a:xfrm>
            <a:off x="304800" y="1752600"/>
            <a:ext cx="8686800" cy="5029200"/>
          </a:xfrm>
        </p:spPr>
        <p:txBody>
          <a:bodyPr vert="horz" wrap="square" lIns="91440" tIns="45720" rIns="91440" bIns="45720" numCol="1" rtlCol="0" anchor="t" anchorCtr="0" compatLnSpc="1">
            <a:normAutofit/>
          </a:bodyPr>
          <a:lstStyle/>
          <a:p>
            <a:pPr marL="342900" indent="-342900" defTabSz="914400" eaLnBrk="0" fontAlgn="base" hangingPunct="0">
              <a:lnSpc>
                <a:spcPct val="100000"/>
              </a:lnSpc>
              <a:spcBef>
                <a:spcPct val="20000"/>
              </a:spcBef>
              <a:spcAft>
                <a:spcPct val="0"/>
              </a:spcAft>
              <a:buClr>
                <a:schemeClr val="hlink"/>
              </a:buClr>
              <a:buSzPct val="110000"/>
              <a:buBlip>
                <a:blip r:embed="rId2"/>
              </a:buBlip>
              <a:defRPr/>
            </a:pPr>
            <a:r>
              <a:rPr lang="en-US" altLang="en-US" sz="2800" kern="0" dirty="0">
                <a:latin typeface="+mn-lt"/>
                <a:ea typeface="PMingLiU"/>
                <a:cs typeface="PMingLiU"/>
              </a:rPr>
              <a:t>The instruction formats of SIC/XE mode are:</a:t>
            </a:r>
          </a:p>
          <a:p>
            <a:pPr marL="457200" lvl="1" indent="0" defTabSz="914400" eaLnBrk="0" fontAlgn="base" hangingPunct="0">
              <a:lnSpc>
                <a:spcPct val="100000"/>
              </a:lnSpc>
              <a:spcBef>
                <a:spcPct val="20000"/>
              </a:spcBef>
              <a:spcAft>
                <a:spcPct val="0"/>
              </a:spcAft>
              <a:buSzPct val="60000"/>
              <a:buNone/>
              <a:defRPr/>
            </a:pPr>
            <a:r>
              <a:rPr lang="en-US" altLang="en-US" sz="2400" kern="0" dirty="0">
                <a:latin typeface="+mn-lt"/>
                <a:ea typeface="PMingLiU"/>
                <a:cs typeface="PMingLiU"/>
              </a:rPr>
              <a:t>x=0 Not indexing  x=1  indexing</a:t>
            </a:r>
          </a:p>
          <a:p>
            <a:pPr marL="742950" lvl="1" indent="-285750" defTabSz="914400" eaLnBrk="0" fontAlgn="base" hangingPunct="0">
              <a:lnSpc>
                <a:spcPct val="100000"/>
              </a:lnSpc>
              <a:spcBef>
                <a:spcPct val="20000"/>
              </a:spcBef>
              <a:spcAft>
                <a:spcPct val="0"/>
              </a:spcAft>
              <a:buSzPct val="60000"/>
              <a:buFont typeface="Wingdings" panose="05000000000000000000" pitchFamily="2" charset="2"/>
              <a:buChar char="n"/>
              <a:defRPr/>
            </a:pPr>
            <a:endParaRPr lang="en-US" altLang="en-US" sz="2400" kern="0" dirty="0">
              <a:latin typeface="+mn-lt"/>
              <a:ea typeface="PMingLiU"/>
              <a:cs typeface="PMingLiU"/>
            </a:endParaRPr>
          </a:p>
        </p:txBody>
      </p:sp>
      <p:graphicFrame>
        <p:nvGraphicFramePr>
          <p:cNvPr id="61444" name="Table 61443"/>
          <p:cNvGraphicFramePr/>
          <p:nvPr/>
        </p:nvGraphicFramePr>
        <p:xfrm>
          <a:off x="838200" y="2819403"/>
          <a:ext cx="7907338" cy="2724468"/>
        </p:xfrm>
        <a:graphic>
          <a:graphicData uri="http://schemas.openxmlformats.org/drawingml/2006/table">
            <a:tbl>
              <a:tblPr/>
              <a:tblGrid>
                <a:gridCol w="484188">
                  <a:extLst>
                    <a:ext uri="{9D8B030D-6E8A-4147-A177-3AD203B41FA5}">
                      <a16:colId xmlns:a16="http://schemas.microsoft.com/office/drawing/2014/main" val="20000"/>
                    </a:ext>
                  </a:extLst>
                </a:gridCol>
                <a:gridCol w="484187">
                  <a:extLst>
                    <a:ext uri="{9D8B030D-6E8A-4147-A177-3AD203B41FA5}">
                      <a16:colId xmlns:a16="http://schemas.microsoft.com/office/drawing/2014/main" val="20001"/>
                    </a:ext>
                  </a:extLst>
                </a:gridCol>
                <a:gridCol w="2232025">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gridCol w="2801938">
                  <a:extLst>
                    <a:ext uri="{9D8B030D-6E8A-4147-A177-3AD203B41FA5}">
                      <a16:colId xmlns:a16="http://schemas.microsoft.com/office/drawing/2014/main" val="20004"/>
                    </a:ext>
                  </a:extLst>
                </a:gridCol>
              </a:tblGrid>
              <a:tr h="3714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b="1" dirty="0">
                          <a:solidFill>
                            <a:srgbClr val="000000"/>
                          </a:solidFill>
                          <a:latin typeface="Tahoma" panose="020B0604030504040204" pitchFamily="34" charset="0"/>
                        </a:rPr>
                        <a:t>n</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b="1" dirty="0">
                          <a:solidFill>
                            <a:srgbClr val="000000"/>
                          </a:solidFill>
                          <a:latin typeface="Tahoma" panose="020B0604030504040204" pitchFamily="34" charset="0"/>
                        </a:rPr>
                        <a:t>i</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b="1" dirty="0">
                          <a:solidFill>
                            <a:srgbClr val="000000"/>
                          </a:solidFill>
                          <a:latin typeface="Tahoma" panose="020B0604030504040204" pitchFamily="34" charset="0"/>
                        </a:rPr>
                        <a:t>Meaning</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b="1" dirty="0">
                          <a:solidFill>
                            <a:srgbClr val="000000"/>
                          </a:solidFill>
                          <a:latin typeface="Tahoma" panose="020B0604030504040204" pitchFamily="34" charset="0"/>
                        </a:rPr>
                        <a:t>Example</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b="1" dirty="0">
                          <a:solidFill>
                            <a:srgbClr val="000000"/>
                          </a:solidFill>
                          <a:latin typeface="Tahoma" panose="020B0604030504040204" pitchFamily="34" charset="0"/>
                        </a:rPr>
                        <a:t>Remarks</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7785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dirty="0">
                          <a:solidFill>
                            <a:srgbClr val="40458C"/>
                          </a:solidFill>
                          <a:latin typeface="Tahoma" panose="020B0604030504040204" pitchFamily="34" charset="0"/>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dirty="0">
                          <a:solidFill>
                            <a:srgbClr val="40458C"/>
                          </a:solidFill>
                          <a:latin typeface="Tahoma" panose="020B0604030504040204" pitchFamily="34" charset="0"/>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Simple/direct</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600" dirty="0">
                        <a:solidFill>
                          <a:srgbClr val="40458C"/>
                        </a:solidFill>
                        <a:latin typeface="Tahoma" panose="020B060403050404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This mode uses format 4. Mnemonics have prefix by </a:t>
                      </a:r>
                      <a:r>
                        <a:rPr lang="en-US" altLang="x-none" sz="1600" b="1" dirty="0">
                          <a:solidFill>
                            <a:srgbClr val="40458C"/>
                          </a:solidFill>
                          <a:latin typeface="Tahoma" panose="020B0604030504040204" pitchFamily="34" charset="0"/>
                        </a:rPr>
                        <a:t>+</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1"/>
                  </a:ext>
                </a:extLst>
              </a:tr>
              <a:tr h="3714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dirty="0">
                          <a:solidFill>
                            <a:srgbClr val="40458C"/>
                          </a:solidFill>
                          <a:latin typeface="Tahoma" panose="020B0604030504040204" pitchFamily="34" charset="0"/>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dirty="0">
                          <a:solidFill>
                            <a:srgbClr val="40458C"/>
                          </a:solidFill>
                          <a:latin typeface="Tahoma" panose="020B0604030504040204" pitchFamily="34" charset="0"/>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Immediate addressing</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LDA # 4095</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Data is preceded by </a:t>
                      </a:r>
                      <a:r>
                        <a:rPr lang="en-US" altLang="x-none" sz="1600" b="1" dirty="0">
                          <a:solidFill>
                            <a:srgbClr val="40458C"/>
                          </a:solidFill>
                          <a:latin typeface="Tahoma" panose="020B0604030504040204" pitchFamily="34" charset="0"/>
                        </a:rPr>
                        <a:t>#</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2"/>
                  </a:ext>
                </a:extLst>
              </a:tr>
              <a:tr h="57943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dirty="0">
                          <a:solidFill>
                            <a:srgbClr val="40458C"/>
                          </a:solidFill>
                          <a:latin typeface="Tahoma" panose="020B0604030504040204" pitchFamily="34" charset="0"/>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dirty="0">
                          <a:solidFill>
                            <a:srgbClr val="40458C"/>
                          </a:solidFill>
                          <a:latin typeface="Tahoma" panose="020B0604030504040204" pitchFamily="34" charset="0"/>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Indirect Addressing</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+LDA @ALPHA, X</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Operand is prefixed with @</a:t>
                      </a:r>
                    </a:p>
                    <a:p>
                      <a:pPr lvl="0" eaLnBrk="1" hangingPunct="1">
                        <a:buNone/>
                      </a:pPr>
                      <a:r>
                        <a:rPr lang="en-US" altLang="x-none" sz="1600" dirty="0">
                          <a:solidFill>
                            <a:srgbClr val="40458C"/>
                          </a:solidFill>
                          <a:latin typeface="Tahoma" panose="020B0604030504040204" pitchFamily="34" charset="0"/>
                        </a:rPr>
                        <a:t>TA=ALPHA+(x)</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3"/>
                  </a:ext>
                </a:extLst>
              </a:tr>
              <a:tr h="8223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dirty="0">
                          <a:solidFill>
                            <a:srgbClr val="FF0000"/>
                          </a:solidFill>
                          <a:latin typeface="Tahoma" panose="020B0604030504040204" pitchFamily="34" charset="0"/>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algn="ctr" eaLnBrk="1" hangingPunct="1">
                        <a:buNone/>
                      </a:pPr>
                      <a:r>
                        <a:rPr lang="en-US" altLang="x-none" sz="1800" dirty="0">
                          <a:solidFill>
                            <a:srgbClr val="FF0000"/>
                          </a:solidFill>
                          <a:latin typeface="Tahoma" panose="020B0604030504040204" pitchFamily="34" charset="0"/>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FF0000"/>
                          </a:solidFill>
                          <a:latin typeface="Tahoma" panose="020B0604030504040204" pitchFamily="34" charset="0"/>
                        </a:rPr>
                        <a:t>Simple/direct</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600" dirty="0">
                        <a:solidFill>
                          <a:srgbClr val="40458C"/>
                        </a:solidFill>
                        <a:latin typeface="Tahoma" panose="020B060403050404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This bit pattern is normally used while assembling using direct addressing</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4"/>
                  </a:ext>
                </a:extLst>
              </a:tr>
            </a:tbl>
          </a:graphicData>
        </a:graphic>
      </p:graphicFrame>
      <p:sp>
        <p:nvSpPr>
          <p:cNvPr id="61482" name="Rounded Rectangle 2"/>
          <p:cNvSpPr/>
          <p:nvPr/>
        </p:nvSpPr>
        <p:spPr>
          <a:xfrm>
            <a:off x="958850" y="4800600"/>
            <a:ext cx="762000" cy="304800"/>
          </a:xfrm>
          <a:prstGeom prst="roundRect">
            <a:avLst>
              <a:gd name="adj" fmla="val 16667"/>
            </a:avLst>
          </a:prstGeom>
          <a:noFill/>
          <a:ln w="9525" cap="flat" cmpd="sng">
            <a:solidFill>
              <a:srgbClr val="FF0000"/>
            </a:solidFill>
            <a:prstDash val="solid"/>
            <a:headEnd type="none" w="med" len="med"/>
            <a:tailEnd type="none" w="med" len="med"/>
          </a:ln>
        </p:spPr>
        <p:txBody>
          <a:bodyPr wrap="none"/>
          <a:lstStyle/>
          <a:p>
            <a:endParaRPr lang="en-US" altLang="x-none" dirty="0">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TW"/>
              <a:t>System Software</a:t>
            </a:r>
          </a:p>
        </p:txBody>
      </p:sp>
      <p:sp>
        <p:nvSpPr>
          <p:cNvPr id="9219" name="Rectangle 3" descr="Rectangle: Click to edit Master text styles&#10;Second level&#10;Third level&#10;Fourth level&#10;Fifth level"/>
          <p:cNvSpPr>
            <a:spLocks noGrp="1" noChangeArrowheads="1"/>
          </p:cNvSpPr>
          <p:nvPr>
            <p:ph type="body" idx="1"/>
          </p:nvPr>
        </p:nvSpPr>
        <p:spPr>
          <a:xfrm>
            <a:off x="647253" y="1259840"/>
            <a:ext cx="7849494" cy="4795520"/>
          </a:xfrm>
        </p:spPr>
        <p:txBody>
          <a:bodyPr/>
          <a:lstStyle/>
          <a:p>
            <a:pPr eaLnBrk="1" hangingPunct="1">
              <a:lnSpc>
                <a:spcPct val="90000"/>
              </a:lnSpc>
            </a:pPr>
            <a:r>
              <a:rPr lang="en-US" altLang="zh-TW" sz="2800" dirty="0"/>
              <a:t>The system software includes</a:t>
            </a:r>
          </a:p>
          <a:p>
            <a:pPr lvl="1" eaLnBrk="1" hangingPunct="1">
              <a:lnSpc>
                <a:spcPct val="90000"/>
              </a:lnSpc>
            </a:pPr>
            <a:r>
              <a:rPr lang="en-US" altLang="zh-TW" sz="2400" dirty="0">
                <a:solidFill>
                  <a:srgbClr val="14B824"/>
                </a:solidFill>
              </a:rPr>
              <a:t>Assembler</a:t>
            </a:r>
          </a:p>
          <a:p>
            <a:pPr lvl="1" eaLnBrk="1" hangingPunct="1">
              <a:lnSpc>
                <a:spcPct val="90000"/>
              </a:lnSpc>
            </a:pPr>
            <a:r>
              <a:rPr lang="en-US" altLang="zh-TW" sz="2400" dirty="0">
                <a:solidFill>
                  <a:srgbClr val="14B824"/>
                </a:solidFill>
              </a:rPr>
              <a:t>Linker</a:t>
            </a:r>
          </a:p>
          <a:p>
            <a:pPr lvl="1" eaLnBrk="1" hangingPunct="1">
              <a:lnSpc>
                <a:spcPct val="90000"/>
              </a:lnSpc>
            </a:pPr>
            <a:r>
              <a:rPr lang="en-US" altLang="zh-TW" sz="2400" dirty="0">
                <a:solidFill>
                  <a:srgbClr val="14B824"/>
                </a:solidFill>
              </a:rPr>
              <a:t>Loader</a:t>
            </a:r>
          </a:p>
          <a:p>
            <a:pPr lvl="1" eaLnBrk="1" hangingPunct="1">
              <a:lnSpc>
                <a:spcPct val="90000"/>
              </a:lnSpc>
            </a:pPr>
            <a:r>
              <a:rPr lang="en-US" altLang="zh-TW" sz="2400" dirty="0">
                <a:solidFill>
                  <a:srgbClr val="14B824"/>
                </a:solidFill>
              </a:rPr>
              <a:t>Macro processor</a:t>
            </a:r>
          </a:p>
          <a:p>
            <a:pPr lvl="1" eaLnBrk="1" hangingPunct="1">
              <a:lnSpc>
                <a:spcPct val="90000"/>
              </a:lnSpc>
            </a:pPr>
            <a:r>
              <a:rPr lang="en-US" altLang="zh-TW" sz="2400" dirty="0">
                <a:solidFill>
                  <a:schemeClr val="hlink"/>
                </a:solidFill>
              </a:rPr>
              <a:t>Text editor</a:t>
            </a:r>
          </a:p>
          <a:p>
            <a:pPr lvl="1" eaLnBrk="1" hangingPunct="1">
              <a:lnSpc>
                <a:spcPct val="90000"/>
              </a:lnSpc>
            </a:pPr>
            <a:r>
              <a:rPr lang="en-US" altLang="zh-TW" sz="2400" dirty="0">
                <a:solidFill>
                  <a:srgbClr val="808080"/>
                </a:solidFill>
              </a:rPr>
              <a:t>Compiler</a:t>
            </a:r>
          </a:p>
          <a:p>
            <a:pPr lvl="1" eaLnBrk="1" hangingPunct="1">
              <a:lnSpc>
                <a:spcPct val="90000"/>
              </a:lnSpc>
            </a:pPr>
            <a:r>
              <a:rPr lang="en-US" altLang="zh-TW" sz="2400" dirty="0">
                <a:solidFill>
                  <a:srgbClr val="808080"/>
                </a:solidFill>
              </a:rPr>
              <a:t>Operating system</a:t>
            </a:r>
          </a:p>
          <a:p>
            <a:pPr lvl="1" eaLnBrk="1" hangingPunct="1">
              <a:lnSpc>
                <a:spcPct val="90000"/>
              </a:lnSpc>
            </a:pPr>
            <a:r>
              <a:rPr lang="en-US" altLang="zh-TW" sz="2400" dirty="0">
                <a:solidFill>
                  <a:schemeClr val="hlink"/>
                </a:solidFill>
              </a:rPr>
              <a:t>Debugging system</a:t>
            </a:r>
          </a:p>
          <a:p>
            <a:pPr lvl="1" eaLnBrk="1" hangingPunct="1">
              <a:lnSpc>
                <a:spcPct val="90000"/>
              </a:lnSpc>
            </a:pPr>
            <a:r>
              <a:rPr lang="en-US" altLang="zh-TW" sz="2400" dirty="0">
                <a:solidFill>
                  <a:schemeClr val="hlink"/>
                </a:solidFill>
              </a:rPr>
              <a:t>Source Code Control System</a:t>
            </a:r>
          </a:p>
          <a:p>
            <a:pPr lvl="1" eaLnBrk="1" hangingPunct="1">
              <a:lnSpc>
                <a:spcPct val="90000"/>
              </a:lnSpc>
            </a:pPr>
            <a:r>
              <a:rPr lang="en-US" altLang="zh-TW" sz="2400" dirty="0">
                <a:solidFill>
                  <a:schemeClr val="hlink"/>
                </a:solidFill>
              </a:rPr>
              <a:t>(optional) Database Management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381000" y="609600"/>
            <a:ext cx="8458200" cy="838200"/>
          </a:xfrm>
        </p:spPr>
        <p:txBody>
          <a:bodyPr vert="horz" wrap="square" lIns="91440" tIns="45720" rIns="91440" bIns="45720" rtlCol="0" anchor="b">
            <a:normAutofit/>
          </a:bodyPr>
          <a:lstStyle/>
          <a:p>
            <a:r>
              <a:rPr lang="en-US" altLang="en-US" sz="3600" dirty="0"/>
              <a:t>Instruction format and addressing mode</a:t>
            </a:r>
          </a:p>
        </p:txBody>
      </p:sp>
      <p:sp>
        <p:nvSpPr>
          <p:cNvPr id="59394" name="Content Placeholder 2" descr="Rectangle: Click to edit Master text styles&#10;Second level&#10;Third level&#10;Fourth level&#10;Fifth level"/>
          <p:cNvSpPr>
            <a:spLocks noGrp="1" noChangeArrowheads="1"/>
          </p:cNvSpPr>
          <p:nvPr>
            <p:ph idx="1"/>
          </p:nvPr>
        </p:nvSpPr>
        <p:spPr>
          <a:xfrm>
            <a:off x="304800" y="1752600"/>
            <a:ext cx="8458200" cy="4724400"/>
          </a:xfrm>
        </p:spPr>
        <p:txBody>
          <a:bodyPr vert="horz" wrap="square" lIns="91440" tIns="45720" rIns="91440" bIns="45720" numCol="1" rtlCol="0" anchor="t" anchorCtr="0" compatLnSpc="1">
            <a:normAutofit/>
          </a:bodyPr>
          <a:lstStyle/>
          <a:p>
            <a:pPr marL="342900" indent="-342900" defTabSz="914400" eaLnBrk="0" fontAlgn="base" hangingPunct="0">
              <a:lnSpc>
                <a:spcPct val="100000"/>
              </a:lnSpc>
              <a:spcBef>
                <a:spcPct val="20000"/>
              </a:spcBef>
              <a:spcAft>
                <a:spcPct val="0"/>
              </a:spcAft>
              <a:buClr>
                <a:schemeClr val="hlink"/>
              </a:buClr>
              <a:buSzPct val="110000"/>
              <a:buBlip>
                <a:blip r:embed="rId2"/>
              </a:buBlip>
              <a:defRPr/>
            </a:pPr>
            <a:r>
              <a:rPr lang="en-US" altLang="en-US" sz="2800" kern="0" dirty="0">
                <a:latin typeface="+mn-lt"/>
                <a:ea typeface="PMingLiU"/>
                <a:cs typeface="PMingLiU"/>
              </a:rPr>
              <a:t>The instruction formats of SIC/XE mode are:</a:t>
            </a:r>
          </a:p>
          <a:p>
            <a:pPr marL="457200" lvl="1" indent="0" defTabSz="914400" eaLnBrk="0" fontAlgn="base" hangingPunct="0">
              <a:lnSpc>
                <a:spcPct val="100000"/>
              </a:lnSpc>
              <a:spcBef>
                <a:spcPct val="20000"/>
              </a:spcBef>
              <a:spcAft>
                <a:spcPct val="0"/>
              </a:spcAft>
              <a:buSzPct val="60000"/>
              <a:buNone/>
              <a:defRPr/>
            </a:pPr>
            <a:r>
              <a:rPr lang="en-US" altLang="en-US" sz="2400" kern="0" dirty="0">
                <a:latin typeface="+mn-lt"/>
                <a:ea typeface="PMingLiU"/>
                <a:cs typeface="PMingLiU"/>
              </a:rPr>
              <a:t>e=0 format 3    e=1 format 4</a:t>
            </a:r>
          </a:p>
          <a:p>
            <a:pPr marL="742950" lvl="1" indent="-285750" defTabSz="914400" eaLnBrk="0" fontAlgn="base" hangingPunct="0">
              <a:lnSpc>
                <a:spcPct val="100000"/>
              </a:lnSpc>
              <a:spcBef>
                <a:spcPct val="20000"/>
              </a:spcBef>
              <a:spcAft>
                <a:spcPct val="0"/>
              </a:spcAft>
              <a:buSzPct val="60000"/>
              <a:buFont typeface="Wingdings" panose="05000000000000000000" pitchFamily="2" charset="2"/>
              <a:buChar char="n"/>
              <a:defRPr/>
            </a:pPr>
            <a:endParaRPr lang="en-US" altLang="en-US" sz="2400" kern="0" dirty="0">
              <a:latin typeface="+mn-lt"/>
              <a:ea typeface="PMingLiU"/>
              <a:cs typeface="PMingLiU"/>
            </a:endParaRPr>
          </a:p>
        </p:txBody>
      </p:sp>
      <p:graphicFrame>
        <p:nvGraphicFramePr>
          <p:cNvPr id="62468" name="Table 62467"/>
          <p:cNvGraphicFramePr/>
          <p:nvPr/>
        </p:nvGraphicFramePr>
        <p:xfrm>
          <a:off x="838200" y="3276603"/>
          <a:ext cx="7543800" cy="2785427"/>
        </p:xfrm>
        <a:graphic>
          <a:graphicData uri="http://schemas.openxmlformats.org/drawingml/2006/table">
            <a:tbl>
              <a:tblPr/>
              <a:tblGrid>
                <a:gridCol w="461963">
                  <a:extLst>
                    <a:ext uri="{9D8B030D-6E8A-4147-A177-3AD203B41FA5}">
                      <a16:colId xmlns:a16="http://schemas.microsoft.com/office/drawing/2014/main" val="20000"/>
                    </a:ext>
                  </a:extLst>
                </a:gridCol>
                <a:gridCol w="461962">
                  <a:extLst>
                    <a:ext uri="{9D8B030D-6E8A-4147-A177-3AD203B41FA5}">
                      <a16:colId xmlns:a16="http://schemas.microsoft.com/office/drawing/2014/main" val="20001"/>
                    </a:ext>
                  </a:extLst>
                </a:gridCol>
                <a:gridCol w="2428875">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tblGrid>
              <a:tr h="63976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b</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p</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Meaning</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Displacement address</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Remarks</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40458C"/>
                          </a:solidFill>
                          <a:latin typeface="Tahoma" panose="020B0604030504040204" pitchFamily="34" charset="0"/>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40458C"/>
                          </a:solidFill>
                          <a:latin typeface="Tahoma" panose="020B0604030504040204" pitchFamily="34" charset="0"/>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No relative addressing</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600" dirty="0">
                        <a:solidFill>
                          <a:srgbClr val="40458C"/>
                        </a:solidFill>
                        <a:latin typeface="Tahoma" panose="020B060403050404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600" dirty="0">
                        <a:solidFill>
                          <a:srgbClr val="40458C"/>
                        </a:solidFill>
                        <a:latin typeface="Tahoma" panose="020B060403050404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1"/>
                  </a:ext>
                </a:extLst>
              </a:tr>
              <a:tr h="82232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40458C"/>
                          </a:solidFill>
                          <a:latin typeface="Tahoma" panose="020B0604030504040204" pitchFamily="34" charset="0"/>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40458C"/>
                          </a:solidFill>
                          <a:latin typeface="Tahoma" panose="020B0604030504040204" pitchFamily="34" charset="0"/>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PC relative addressing</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Disp= Target address - ProgramCounter</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Displacement range is -2048 to 2047</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2"/>
                  </a:ext>
                </a:extLst>
              </a:tr>
              <a:tr h="579437">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40458C"/>
                          </a:solidFill>
                          <a:latin typeface="Tahoma" panose="020B0604030504040204" pitchFamily="34" charset="0"/>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40458C"/>
                          </a:solidFill>
                          <a:latin typeface="Tahoma" panose="020B0604030504040204" pitchFamily="34" charset="0"/>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Base relative addressing</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Disp= Target address - [Base register]</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40458C"/>
                          </a:solidFill>
                          <a:latin typeface="Tahoma" panose="020B0604030504040204" pitchFamily="34" charset="0"/>
                        </a:rPr>
                        <a:t>Displacement range is 0 to 4095</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3"/>
                  </a:ext>
                </a:extLst>
              </a:tr>
              <a:tr h="3714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FF0000"/>
                          </a:solidFill>
                          <a:latin typeface="Tahoma" panose="020B0604030504040204" pitchFamily="34" charset="0"/>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dirty="0">
                          <a:solidFill>
                            <a:srgbClr val="FF0000"/>
                          </a:solidFill>
                          <a:latin typeface="Tahoma" panose="020B0604030504040204" pitchFamily="34" charset="0"/>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600" dirty="0">
                          <a:solidFill>
                            <a:srgbClr val="FF0000"/>
                          </a:solidFill>
                          <a:latin typeface="Tahoma" panose="020B0604030504040204" pitchFamily="34" charset="0"/>
                        </a:rPr>
                        <a:t>Invalid</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600" dirty="0">
                        <a:solidFill>
                          <a:srgbClr val="40458C"/>
                        </a:solidFill>
                        <a:latin typeface="Tahoma" panose="020B060403050404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1600" dirty="0">
                        <a:solidFill>
                          <a:srgbClr val="40458C"/>
                        </a:solidFill>
                        <a:latin typeface="Tahoma" panose="020B060403050404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vert="horz" wrap="square" lIns="91440" tIns="45720" rIns="91440" bIns="45720" rtlCol="0" anchor="b">
            <a:normAutofit/>
          </a:bodyPr>
          <a:lstStyle/>
          <a:p>
            <a:pPr>
              <a:buNone/>
            </a:pPr>
            <a:r>
              <a:rPr lang="en-US" altLang="x-none" dirty="0"/>
              <a:t>Addressing modes</a:t>
            </a:r>
          </a:p>
        </p:txBody>
      </p:sp>
      <p:sp>
        <p:nvSpPr>
          <p:cNvPr id="63491" name="Content Placeholder 2" descr="Rectangle: Click to edit Master text styles&#10;Second level&#10;Third level&#10;Fourth level&#10;Fifth level"/>
          <p:cNvSpPr>
            <a:spLocks noGrp="1"/>
          </p:cNvSpPr>
          <p:nvPr>
            <p:ph idx="1"/>
          </p:nvPr>
        </p:nvSpPr>
        <p:spPr>
          <a:xfrm>
            <a:off x="381000" y="1752600"/>
            <a:ext cx="2971800" cy="4267200"/>
          </a:xfrm>
        </p:spPr>
        <p:txBody>
          <a:bodyPr vert="horz" wrap="square" lIns="91440" tIns="45720" rIns="91440" bIns="45720" rtlCol="0" anchor="t">
            <a:normAutofit lnSpcReduction="10000"/>
          </a:bodyPr>
          <a:lstStyle/>
          <a:p>
            <a:pPr marL="60325" lvl="2" indent="0">
              <a:buNone/>
            </a:pPr>
            <a:r>
              <a:rPr lang="en-US" altLang="en-US" sz="2400" dirty="0">
                <a:solidFill>
                  <a:srgbClr val="000000"/>
                </a:solidFill>
              </a:rPr>
              <a:t>Register as 1</a:t>
            </a:r>
            <a:r>
              <a:rPr lang="en-US" altLang="en-US" sz="2400" baseline="30000" dirty="0">
                <a:solidFill>
                  <a:srgbClr val="000000"/>
                </a:solidFill>
              </a:rPr>
              <a:t>st</a:t>
            </a:r>
            <a:r>
              <a:rPr lang="en-US" altLang="en-US" sz="2400" dirty="0">
                <a:solidFill>
                  <a:srgbClr val="000000"/>
                </a:solidFill>
              </a:rPr>
              <a:t> operand </a:t>
            </a:r>
          </a:p>
          <a:p>
            <a:pPr marL="60325" lvl="2" indent="0">
              <a:buNone/>
            </a:pPr>
            <a:r>
              <a:rPr lang="en-US" altLang="en-US" sz="2400" dirty="0">
                <a:solidFill>
                  <a:srgbClr val="000000"/>
                </a:solidFill>
              </a:rPr>
              <a:t>	= 2 bytes</a:t>
            </a:r>
          </a:p>
          <a:p>
            <a:pPr marL="60325" lvl="2" indent="0">
              <a:buNone/>
            </a:pPr>
            <a:r>
              <a:rPr lang="en-US" altLang="en-US" sz="2400" dirty="0">
                <a:solidFill>
                  <a:srgbClr val="000000"/>
                </a:solidFill>
              </a:rPr>
              <a:t>2 operand </a:t>
            </a:r>
            <a:r>
              <a:rPr lang="en-US" altLang="en-US" dirty="0">
                <a:solidFill>
                  <a:srgbClr val="000000"/>
                </a:solidFill>
              </a:rPr>
              <a:t>registers</a:t>
            </a:r>
            <a:r>
              <a:rPr lang="en-US" altLang="en-US" sz="2400" dirty="0">
                <a:solidFill>
                  <a:srgbClr val="000000"/>
                </a:solidFill>
              </a:rPr>
              <a:t>      </a:t>
            </a:r>
          </a:p>
          <a:p>
            <a:pPr marL="60325" lvl="2" indent="0">
              <a:buNone/>
            </a:pPr>
            <a:r>
              <a:rPr lang="en-US" altLang="en-US" sz="2400" dirty="0">
                <a:solidFill>
                  <a:srgbClr val="000000"/>
                </a:solidFill>
              </a:rPr>
              <a:t>	= 2 bytes</a:t>
            </a:r>
          </a:p>
          <a:p>
            <a:pPr marL="60325" lvl="2" indent="0">
              <a:buNone/>
            </a:pPr>
            <a:r>
              <a:rPr lang="en-US" altLang="en-US" sz="2400" dirty="0">
                <a:solidFill>
                  <a:srgbClr val="000000"/>
                </a:solidFill>
              </a:rPr>
              <a:t>Symbol as the operand </a:t>
            </a:r>
          </a:p>
          <a:p>
            <a:pPr marL="60325" lvl="2" indent="0">
              <a:buNone/>
            </a:pPr>
            <a:r>
              <a:rPr lang="en-US" altLang="en-US" sz="2400" dirty="0">
                <a:solidFill>
                  <a:srgbClr val="000000"/>
                </a:solidFill>
              </a:rPr>
              <a:t>	= 3 bytes</a:t>
            </a:r>
          </a:p>
          <a:p>
            <a:pPr marL="60325" lvl="2" indent="0">
              <a:buNone/>
            </a:pPr>
            <a:r>
              <a:rPr lang="en-US" altLang="en-US" sz="2400" dirty="0">
                <a:solidFill>
                  <a:srgbClr val="000000"/>
                </a:solidFill>
              </a:rPr>
              <a:t>RSUB has length          </a:t>
            </a:r>
          </a:p>
          <a:p>
            <a:pPr marL="60325" lvl="2" indent="0">
              <a:buNone/>
            </a:pPr>
            <a:r>
              <a:rPr lang="en-US" altLang="en-US" sz="2400" dirty="0">
                <a:solidFill>
                  <a:srgbClr val="000000"/>
                </a:solidFill>
              </a:rPr>
              <a:t>	= 3 bytes</a:t>
            </a:r>
          </a:p>
          <a:p>
            <a:pPr marL="60325" lvl="2" indent="0">
              <a:buNone/>
            </a:pPr>
            <a:r>
              <a:rPr lang="en-US" altLang="en-US" sz="2400" dirty="0">
                <a:solidFill>
                  <a:srgbClr val="000000"/>
                </a:solidFill>
              </a:rPr>
              <a:t>Preceding with +         </a:t>
            </a:r>
          </a:p>
          <a:p>
            <a:pPr marL="60325" lvl="2" indent="0">
              <a:buNone/>
            </a:pPr>
            <a:r>
              <a:rPr lang="en-US" altLang="en-US" sz="2400" dirty="0">
                <a:solidFill>
                  <a:srgbClr val="000000"/>
                </a:solidFill>
              </a:rPr>
              <a:t>	= 4 bytes</a:t>
            </a:r>
          </a:p>
          <a:p>
            <a:endParaRPr lang="en-US" altLang="x-none" sz="4800" dirty="0">
              <a:solidFill>
                <a:srgbClr val="000000"/>
              </a:solidFill>
            </a:endParaRPr>
          </a:p>
        </p:txBody>
      </p:sp>
      <p:sp>
        <p:nvSpPr>
          <p:cNvPr id="5" name="TextBox 4"/>
          <p:cNvSpPr txBox="1"/>
          <p:nvPr/>
        </p:nvSpPr>
        <p:spPr>
          <a:xfrm>
            <a:off x="3352800" y="1628778"/>
            <a:ext cx="5715000" cy="4894263"/>
          </a:xfrm>
          <a:prstGeom prst="rect">
            <a:avLst/>
          </a:prstGeom>
          <a:noFill/>
        </p:spPr>
        <p:txBody>
          <a:bodyPr wrap="square" rtlCol="0">
            <a:spAutoFit/>
          </a:bodyPr>
          <a:lstStyle/>
          <a:p>
            <a:pPr marL="570230" lvl="1" indent="-457200">
              <a:buFont typeface="Tahoma" panose="020B0604030504040204" pitchFamily="34" charset="0"/>
              <a:buAutoNum type="arabicPeriod"/>
            </a:pPr>
            <a:r>
              <a:rPr lang="en-US" altLang="en-US" sz="2000" dirty="0">
                <a:latin typeface="Tahoma" panose="020B0604030504040204" pitchFamily="34" charset="0"/>
              </a:rPr>
              <a:t>Program Counter Relative  Addressing</a:t>
            </a:r>
          </a:p>
          <a:p>
            <a:pPr marL="570230" lvl="2"/>
            <a:r>
              <a:rPr lang="en-US" altLang="en-US" dirty="0">
                <a:solidFill>
                  <a:srgbClr val="FF0000"/>
                </a:solidFill>
                <a:latin typeface="Tahoma" panose="020B0604030504040204" pitchFamily="34" charset="0"/>
              </a:rPr>
              <a:t>Disp=TA-PC </a:t>
            </a:r>
          </a:p>
          <a:p>
            <a:pPr marL="570230" lvl="1" indent="-457200">
              <a:buFont typeface="Tahoma" panose="020B0604030504040204" pitchFamily="34" charset="0"/>
              <a:buAutoNum type="arabicPeriod"/>
            </a:pPr>
            <a:r>
              <a:rPr lang="en-US" altLang="en-US" sz="2000" dirty="0">
                <a:latin typeface="Tahoma" panose="020B0604030504040204" pitchFamily="34" charset="0"/>
              </a:rPr>
              <a:t>Base Relative Addressing </a:t>
            </a:r>
          </a:p>
          <a:p>
            <a:pPr marL="570230" lvl="2"/>
            <a:r>
              <a:rPr lang="en-US" altLang="en-US" dirty="0">
                <a:solidFill>
                  <a:srgbClr val="FF0000"/>
                </a:solidFill>
                <a:latin typeface="Tahoma" panose="020B0604030504040204" pitchFamily="34" charset="0"/>
              </a:rPr>
              <a:t>Disp=TA-(base register)</a:t>
            </a:r>
          </a:p>
          <a:p>
            <a:pPr marL="570230" lvl="1" indent="-457200">
              <a:buFont typeface="Tahoma" panose="020B0604030504040204" pitchFamily="34" charset="0"/>
              <a:buAutoNum type="arabicPeriod"/>
            </a:pPr>
            <a:r>
              <a:rPr lang="en-US" altLang="en-US" sz="2000" dirty="0">
                <a:latin typeface="Tahoma" panose="020B0604030504040204" pitchFamily="34" charset="0"/>
              </a:rPr>
              <a:t>Immediate Addressing</a:t>
            </a:r>
          </a:p>
          <a:p>
            <a:pPr marL="570230" lvl="2"/>
            <a:r>
              <a:rPr lang="en-US" altLang="en-US" sz="2000" dirty="0">
                <a:solidFill>
                  <a:srgbClr val="FF0000"/>
                </a:solidFill>
                <a:latin typeface="Tahoma" panose="020B0604030504040204" pitchFamily="34" charset="0"/>
              </a:rPr>
              <a:t>  </a:t>
            </a:r>
            <a:r>
              <a:rPr lang="en-US" altLang="en-US" dirty="0">
                <a:solidFill>
                  <a:srgbClr val="FF0000"/>
                </a:solidFill>
                <a:latin typeface="Tahoma" panose="020B0604030504040204" pitchFamily="34" charset="0"/>
              </a:rPr>
              <a:t>LDA	#4095</a:t>
            </a:r>
          </a:p>
          <a:p>
            <a:pPr marL="570230" lvl="1" indent="-457200">
              <a:buFont typeface="Tahoma" panose="020B0604030504040204" pitchFamily="34" charset="0"/>
              <a:buAutoNum type="arabicPeriod"/>
            </a:pPr>
            <a:r>
              <a:rPr lang="en-US" altLang="en-US" sz="2000" dirty="0">
                <a:latin typeface="Tahoma" panose="020B0604030504040204" pitchFamily="34" charset="0"/>
              </a:rPr>
              <a:t>Indirect Addressing </a:t>
            </a:r>
          </a:p>
          <a:p>
            <a:pPr marL="570230" lvl="2"/>
            <a:r>
              <a:rPr lang="en-US" altLang="en-US" dirty="0">
                <a:solidFill>
                  <a:srgbClr val="FF0000"/>
                </a:solidFill>
                <a:latin typeface="Tahoma" panose="020B0604030504040204" pitchFamily="34" charset="0"/>
              </a:rPr>
              <a:t>+LDA	@ALPHA ,X</a:t>
            </a:r>
            <a:endParaRPr lang="en-US" altLang="en-US" dirty="0">
              <a:latin typeface="Tahoma" panose="020B0604030504040204" pitchFamily="34" charset="0"/>
            </a:endParaRPr>
          </a:p>
          <a:p>
            <a:pPr marL="570230" lvl="1" indent="-457200">
              <a:buFont typeface="Tahoma" panose="020B0604030504040204" pitchFamily="34" charset="0"/>
              <a:buAutoNum type="arabicPeriod"/>
            </a:pPr>
            <a:r>
              <a:rPr lang="en-US" altLang="en-US" sz="2000" dirty="0">
                <a:latin typeface="Tahoma" panose="020B0604030504040204" pitchFamily="34" charset="0"/>
              </a:rPr>
              <a:t>Register Addressing </a:t>
            </a:r>
          </a:p>
          <a:p>
            <a:pPr marL="570230" lvl="2"/>
            <a:r>
              <a:rPr lang="en-US" altLang="en-US" dirty="0">
                <a:latin typeface="Tahoma" panose="020B0604030504040204" pitchFamily="34" charset="0"/>
              </a:rPr>
              <a:t>Uses instruction format 2.</a:t>
            </a:r>
          </a:p>
          <a:p>
            <a:pPr marL="570230" lvl="2"/>
            <a:r>
              <a:rPr lang="en-US" altLang="en-US" dirty="0">
                <a:solidFill>
                  <a:srgbClr val="FF0000"/>
                </a:solidFill>
                <a:latin typeface="Tahoma" panose="020B0604030504040204" pitchFamily="34" charset="0"/>
              </a:rPr>
              <a:t>CLEAR A</a:t>
            </a:r>
            <a:r>
              <a:rPr lang="en-US" altLang="en-US" dirty="0">
                <a:latin typeface="Tahoma" panose="020B0604030504040204" pitchFamily="34" charset="0"/>
              </a:rPr>
              <a:t>  </a:t>
            </a:r>
            <a:r>
              <a:rPr lang="en-US" altLang="en-US" sz="1400" dirty="0">
                <a:latin typeface="Tahoma" panose="020B0604030504040204" pitchFamily="34" charset="0"/>
              </a:rPr>
              <a:t>{ 1 OPERAND REGISTER}</a:t>
            </a:r>
            <a:endParaRPr lang="en-US" altLang="en-US" dirty="0">
              <a:latin typeface="Tahoma" panose="020B0604030504040204" pitchFamily="34" charset="0"/>
            </a:endParaRPr>
          </a:p>
          <a:p>
            <a:pPr marL="570230" lvl="2"/>
            <a:r>
              <a:rPr lang="en-US" altLang="en-US" dirty="0">
                <a:solidFill>
                  <a:srgbClr val="FF0000"/>
                </a:solidFill>
                <a:latin typeface="Tahoma" panose="020B0604030504040204" pitchFamily="34" charset="0"/>
              </a:rPr>
              <a:t>COMPR A,S </a:t>
            </a:r>
            <a:r>
              <a:rPr lang="en-US" altLang="en-US" sz="1400" dirty="0">
                <a:latin typeface="Tahoma" panose="020B0604030504040204" pitchFamily="34" charset="0"/>
              </a:rPr>
              <a:t>{ 2 OPERAND REGISTER}</a:t>
            </a:r>
            <a:endParaRPr lang="en-US" altLang="en-US" dirty="0">
              <a:solidFill>
                <a:srgbClr val="FF0000"/>
              </a:solidFill>
              <a:latin typeface="Tahoma" panose="020B0604030504040204" pitchFamily="34" charset="0"/>
            </a:endParaRPr>
          </a:p>
          <a:p>
            <a:pPr marL="570230" lvl="1" indent="-457200">
              <a:buFont typeface="Tahoma" panose="020B0604030504040204" pitchFamily="34" charset="0"/>
              <a:buAutoNum type="arabicPeriod"/>
            </a:pPr>
            <a:r>
              <a:rPr lang="en-US" altLang="en-US" sz="2000" dirty="0">
                <a:latin typeface="Tahoma" panose="020B0604030504040204" pitchFamily="34" charset="0"/>
              </a:rPr>
              <a:t>Direct Addressing</a:t>
            </a:r>
          </a:p>
          <a:p>
            <a:pPr marL="570230" lvl="1" indent="-457200"/>
            <a:r>
              <a:rPr lang="en-US" altLang="en-US" sz="2000" dirty="0">
                <a:latin typeface="Tahoma" panose="020B0604030504040204" pitchFamily="34" charset="0"/>
              </a:rPr>
              <a:t>	</a:t>
            </a:r>
            <a:r>
              <a:rPr lang="en-US" altLang="en-US" dirty="0">
                <a:solidFill>
                  <a:srgbClr val="FF0000"/>
                </a:solidFill>
                <a:latin typeface="Tahoma" panose="020B0604030504040204" pitchFamily="34" charset="0"/>
              </a:rPr>
              <a:t>+LDA	ALPHA </a:t>
            </a:r>
          </a:p>
          <a:p>
            <a:pPr marL="570230" lvl="1" indent="-457200"/>
            <a:r>
              <a:rPr lang="en-US" altLang="en-US" sz="1200" dirty="0">
                <a:solidFill>
                  <a:srgbClr val="FF0000"/>
                </a:solidFill>
                <a:latin typeface="Tahoma" panose="020B0604030504040204" pitchFamily="34" charset="0"/>
              </a:rPr>
              <a:t>	</a:t>
            </a:r>
            <a:r>
              <a:rPr lang="en-US" altLang="en-US" dirty="0">
                <a:solidFill>
                  <a:srgbClr val="FF0000"/>
                </a:solidFill>
                <a:latin typeface="Tahoma" panose="020B0604030504040204" pitchFamily="34" charset="0"/>
              </a:rPr>
              <a:t>+LDB	#4096</a:t>
            </a:r>
            <a:r>
              <a:rPr lang="en-US" altLang="en-US" sz="2000" dirty="0">
                <a:solidFill>
                  <a:srgbClr val="FF0000"/>
                </a:solidFill>
                <a:latin typeface="Tahoma" panose="020B0604030504040204" pitchFamily="34" charset="0"/>
              </a:rPr>
              <a:t> </a:t>
            </a:r>
            <a:endParaRPr lang="en-US" altLang="en-US" dirty="0">
              <a:solidFill>
                <a:srgbClr val="FF0000"/>
              </a:solidFill>
              <a:latin typeface="Tahoma" panose="020B0604030504040204" pitchFamily="34" charset="0"/>
            </a:endParaRPr>
          </a:p>
          <a:p>
            <a:endParaRPr lang="en-US" altLang="x-none" dirty="0">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vert="horz" wrap="square" lIns="91440" tIns="45720" rIns="91440" bIns="45720" rtlCol="0" anchor="b">
            <a:normAutofit/>
          </a:bodyPr>
          <a:lstStyle/>
          <a:p>
            <a:r>
              <a:rPr lang="en-US" altLang="en-US" dirty="0"/>
              <a:t>Program Relocation</a:t>
            </a:r>
          </a:p>
        </p:txBody>
      </p:sp>
      <p:sp>
        <p:nvSpPr>
          <p:cNvPr id="64515" name="Content Placeholder 2" descr="Rectangle: Click to edit Master text styles&#10;Second level&#10;Third level&#10;Fourth level&#10;Fifth level"/>
          <p:cNvSpPr>
            <a:spLocks noGrp="1"/>
          </p:cNvSpPr>
          <p:nvPr>
            <p:ph idx="1"/>
          </p:nvPr>
        </p:nvSpPr>
        <p:spPr/>
        <p:txBody>
          <a:bodyPr vert="horz" wrap="square" lIns="91440" tIns="45720" rIns="91440" bIns="45720" rtlCol="0" anchor="t">
            <a:normAutofit/>
          </a:bodyPr>
          <a:lstStyle/>
          <a:p>
            <a:r>
              <a:rPr lang="en-US" altLang="en-US" b="1" dirty="0"/>
              <a:t>Why</a:t>
            </a:r>
          </a:p>
          <a:p>
            <a:pPr lvl="1"/>
            <a:r>
              <a:rPr lang="en-US" altLang="en-US" dirty="0"/>
              <a:t>It is desirable to load and run several programs at the same time</a:t>
            </a:r>
          </a:p>
          <a:p>
            <a:pPr lvl="1"/>
            <a:r>
              <a:rPr lang="en-US" altLang="en-US" dirty="0"/>
              <a:t>The system must be able to load programs into memory wherever there is room</a:t>
            </a:r>
            <a:endParaRPr lang="en-US" altLang="en-US" sz="1200" dirty="0"/>
          </a:p>
          <a:p>
            <a:pPr lvl="1"/>
            <a:r>
              <a:rPr lang="en-US" altLang="en-US" dirty="0"/>
              <a:t>The exact starting address of the program is not known until load time</a:t>
            </a:r>
            <a:endParaRPr lang="en-US" altLang="en-US" sz="1200" dirty="0"/>
          </a:p>
          <a:p>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vert="horz" wrap="square" lIns="91440" tIns="45720" rIns="91440" bIns="45720" rtlCol="0" anchor="b">
            <a:normAutofit/>
          </a:bodyPr>
          <a:lstStyle/>
          <a:p>
            <a:r>
              <a:rPr lang="en-US" altLang="en-US" dirty="0"/>
              <a:t>Example:</a:t>
            </a:r>
          </a:p>
        </p:txBody>
      </p:sp>
      <p:graphicFrame>
        <p:nvGraphicFramePr>
          <p:cNvPr id="65539" name="Content Placeholder 65538"/>
          <p:cNvGraphicFramePr>
            <a:graphicFrameLocks noGrp="1"/>
          </p:cNvGraphicFramePr>
          <p:nvPr>
            <p:ph idx="1"/>
            <p:extLst>
              <p:ext uri="{D42A27DB-BD31-4B8C-83A1-F6EECF244321}">
                <p14:modId xmlns:p14="http://schemas.microsoft.com/office/powerpoint/2010/main" val="3327724172"/>
              </p:ext>
            </p:extLst>
          </p:nvPr>
        </p:nvGraphicFramePr>
        <p:xfrm>
          <a:off x="533400" y="1219200"/>
          <a:ext cx="8610601" cy="3114675"/>
        </p:xfrm>
        <a:graphic>
          <a:graphicData uri="http://schemas.openxmlformats.org/drawingml/2006/table">
            <a:tbl>
              <a:tblPr/>
              <a:tblGrid>
                <a:gridCol w="844176">
                  <a:extLst>
                    <a:ext uri="{9D8B030D-6E8A-4147-A177-3AD203B41FA5}">
                      <a16:colId xmlns:a16="http://schemas.microsoft.com/office/drawing/2014/main" val="20000"/>
                    </a:ext>
                  </a:extLst>
                </a:gridCol>
                <a:gridCol w="1137024">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720477">
                  <a:extLst>
                    <a:ext uri="{9D8B030D-6E8A-4147-A177-3AD203B41FA5}">
                      <a16:colId xmlns:a16="http://schemas.microsoft.com/office/drawing/2014/main" val="20003"/>
                    </a:ext>
                  </a:extLst>
                </a:gridCol>
                <a:gridCol w="1603936">
                  <a:extLst>
                    <a:ext uri="{9D8B030D-6E8A-4147-A177-3AD203B41FA5}">
                      <a16:colId xmlns:a16="http://schemas.microsoft.com/office/drawing/2014/main" val="20004"/>
                    </a:ext>
                  </a:extLst>
                </a:gridCol>
                <a:gridCol w="1857188">
                  <a:extLst>
                    <a:ext uri="{9D8B030D-6E8A-4147-A177-3AD203B41FA5}">
                      <a16:colId xmlns:a16="http://schemas.microsoft.com/office/drawing/2014/main" val="20005"/>
                    </a:ext>
                  </a:extLst>
                </a:gridCol>
              </a:tblGrid>
              <a:tr h="3714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LINE</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LOCCTR</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LABEL</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MNEMONICS</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OPERANDS</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1800" b="1" dirty="0">
                          <a:solidFill>
                            <a:srgbClr val="000000"/>
                          </a:solidFill>
                          <a:latin typeface="Tahoma" panose="020B0604030504040204" pitchFamily="34" charset="0"/>
                        </a:rPr>
                        <a:t>OBJECT CODE</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5</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COPY</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START</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1000</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1"/>
                  </a:ext>
                </a:extLst>
              </a:tr>
              <a:tr h="3714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10</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1000</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FIRST</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STL</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RETADR</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14 102D</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2"/>
                  </a:ext>
                </a:extLst>
              </a:tr>
              <a:tr h="369887">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3"/>
                  </a:ext>
                </a:extLst>
              </a:tr>
              <a:tr h="3714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4"/>
                  </a:ext>
                </a:extLst>
              </a:tr>
              <a:tr h="3714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25</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102D</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RETADR</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8F0D8"/>
                    </a:solidFill>
                  </a:tcPr>
                </a:tc>
                <a:extLst>
                  <a:ext uri="{0D108BD9-81ED-4DB2-BD59-A6C34878D82A}">
                    <a16:rowId xmlns:a16="http://schemas.microsoft.com/office/drawing/2014/main" val="10005"/>
                  </a:ext>
                </a:extLst>
              </a:tr>
              <a:tr h="36988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END</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r>
                        <a:rPr lang="en-US" altLang="x-none" sz="2400" dirty="0">
                          <a:solidFill>
                            <a:srgbClr val="40458C"/>
                          </a:solidFill>
                          <a:latin typeface="Tahoma" panose="020B0604030504040204" pitchFamily="34" charset="0"/>
                        </a:rPr>
                        <a:t>FIRST</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PMingLiU"/>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PMingLiU"/>
                          <a:cs typeface="+mn-cs"/>
                        </a:defRPr>
                      </a:lvl5pPr>
                    </a:lstStyle>
                    <a:p>
                      <a:pPr lvl="0" eaLnBrk="1" hangingPunct="1">
                        <a:buNone/>
                      </a:pPr>
                      <a:endParaRPr lang="en-US" altLang="x-none" sz="2400" dirty="0">
                        <a:solidFill>
                          <a:srgbClr val="40458C"/>
                        </a:solidFill>
                        <a:latin typeface="Tahoma" panose="020B060403050404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BF8ED"/>
                    </a:solidFill>
                  </a:tcPr>
                </a:tc>
                <a:extLst>
                  <a:ext uri="{0D108BD9-81ED-4DB2-BD59-A6C34878D82A}">
                    <a16:rowId xmlns:a16="http://schemas.microsoft.com/office/drawing/2014/main" val="10006"/>
                  </a:ext>
                </a:extLst>
              </a:tr>
            </a:tbl>
          </a:graphicData>
        </a:graphic>
      </p:graphicFrame>
      <p:sp>
        <p:nvSpPr>
          <p:cNvPr id="65597" name="Rectangle 4"/>
          <p:cNvSpPr/>
          <p:nvPr/>
        </p:nvSpPr>
        <p:spPr>
          <a:xfrm>
            <a:off x="838200" y="4572003"/>
            <a:ext cx="7772400" cy="1938992"/>
          </a:xfrm>
          <a:prstGeom prst="rect">
            <a:avLst/>
          </a:prstGeom>
          <a:noFill/>
          <a:ln w="9525">
            <a:noFill/>
          </a:ln>
        </p:spPr>
        <p:txBody>
          <a:bodyPr>
            <a:spAutoFit/>
          </a:bodyPr>
          <a:lstStyle/>
          <a:p>
            <a:r>
              <a:rPr lang="en-US" altLang="en-US" sz="2400" b="1" dirty="0">
                <a:latin typeface="Tahoma" panose="020B0604030504040204" pitchFamily="34" charset="0"/>
              </a:rPr>
              <a:t>Absolute Program</a:t>
            </a:r>
          </a:p>
          <a:p>
            <a:pPr marL="800100" lvl="1" indent="-342900">
              <a:buFont typeface="Wingdings" panose="05000000000000000000" pitchFamily="2" charset="2"/>
              <a:buChar char="ü"/>
            </a:pPr>
            <a:r>
              <a:rPr lang="en-US" altLang="en-US" sz="2400" dirty="0">
                <a:latin typeface="Tahoma" panose="020B0604030504040204" pitchFamily="34" charset="0"/>
              </a:rPr>
              <a:t>Program with starting address specified at assembly time</a:t>
            </a:r>
          </a:p>
          <a:p>
            <a:pPr marL="800100" lvl="1" indent="-342900">
              <a:buFont typeface="Wingdings" panose="05000000000000000000" pitchFamily="2" charset="2"/>
              <a:buChar char="ü"/>
            </a:pPr>
            <a:r>
              <a:rPr lang="en-US" altLang="en-US" sz="2400" dirty="0">
                <a:latin typeface="Tahoma" panose="020B0604030504040204" pitchFamily="34" charset="0"/>
              </a:rPr>
              <a:t>The address may be invalid if the program is loaded into somewhere else.</a:t>
            </a:r>
            <a:endParaRPr lang="en-US" altLang="en-US" sz="1400" dirty="0">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descr="Rectangle: Click to edit Master text styles&#10;Second level&#10;Third level&#10;Fourth level&#10;Fifth level"/>
          <p:cNvSpPr>
            <a:spLocks noGrp="1"/>
          </p:cNvSpPr>
          <p:nvPr>
            <p:ph idx="1"/>
          </p:nvPr>
        </p:nvSpPr>
        <p:spPr/>
        <p:txBody>
          <a:bodyPr vert="horz" wrap="square" lIns="91440" tIns="45720" rIns="91440" bIns="45720" rtlCol="0" anchor="t">
            <a:normAutofit/>
          </a:bodyPr>
          <a:lstStyle/>
          <a:p>
            <a:r>
              <a:rPr lang="en-US" altLang="en-US" b="1" dirty="0"/>
              <a:t>Reload the program starting at 2000</a:t>
            </a:r>
            <a:endParaRPr lang="en-US" altLang="en-US" dirty="0"/>
          </a:p>
          <a:p>
            <a:r>
              <a:rPr lang="en-US" altLang="en-US" dirty="0"/>
              <a:t>The absolute address should be modified</a:t>
            </a:r>
          </a:p>
          <a:p>
            <a:r>
              <a:rPr lang="en-US" altLang="en-US" dirty="0"/>
              <a:t>The address of RETADR to be modofied as 202D</a:t>
            </a:r>
          </a:p>
          <a:p>
            <a:endParaRPr lang="en-US" altLang="en-US" dirty="0"/>
          </a:p>
        </p:txBody>
      </p:sp>
      <p:sp>
        <p:nvSpPr>
          <p:cNvPr id="66563" name="Title 1"/>
          <p:cNvSpPr>
            <a:spLocks noGrp="1"/>
          </p:cNvSpPr>
          <p:nvPr>
            <p:ph type="title"/>
          </p:nvPr>
        </p:nvSpPr>
        <p:spPr/>
        <p:txBody>
          <a:bodyPr vert="horz" wrap="square" lIns="91440" tIns="45720" rIns="91440" bIns="45720" rtlCol="0" anchor="b">
            <a:normAutofit/>
          </a:bodyPr>
          <a:lstStyle/>
          <a:p>
            <a:r>
              <a:rPr lang="en-US" altLang="en-US" dirty="0"/>
              <a:t>Program Relocation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descr="Rectangle: Click to edit Master text styles&#10;Second level&#10;Third level&#10;Fourth level&#10;Fifth level"/>
          <p:cNvSpPr>
            <a:spLocks noGrp="1"/>
          </p:cNvSpPr>
          <p:nvPr>
            <p:ph idx="1"/>
          </p:nvPr>
        </p:nvSpPr>
        <p:spPr>
          <a:xfrm>
            <a:off x="754327" y="1371600"/>
            <a:ext cx="7772400" cy="4953000"/>
          </a:xfrm>
        </p:spPr>
        <p:txBody>
          <a:bodyPr vert="horz" wrap="square" lIns="91440" tIns="45720" rIns="91440" bIns="45720" rtlCol="0" anchor="t">
            <a:normAutofit fontScale="92500"/>
          </a:bodyPr>
          <a:lstStyle/>
          <a:p>
            <a:r>
              <a:rPr lang="en-US" altLang="en-US" sz="2800" b="1" dirty="0"/>
              <a:t>The only parts of the program that require modification at load time are those that specify direct addresses</a:t>
            </a:r>
          </a:p>
          <a:p>
            <a:r>
              <a:rPr lang="en-US" altLang="en-US" sz="2800" dirty="0"/>
              <a:t>The rest of the instructions need not be modified</a:t>
            </a:r>
            <a:endParaRPr lang="en-US" altLang="en-US" sz="1100" dirty="0"/>
          </a:p>
          <a:p>
            <a:pPr lvl="1"/>
            <a:r>
              <a:rPr lang="en-US" altLang="en-US" sz="2400" dirty="0"/>
              <a:t>Not a memory address (immediate addressing)</a:t>
            </a:r>
            <a:endParaRPr lang="en-US" altLang="en-US" sz="1100" dirty="0"/>
          </a:p>
          <a:p>
            <a:pPr lvl="1"/>
            <a:r>
              <a:rPr lang="en-US" altLang="en-US" sz="2400" dirty="0"/>
              <a:t>PC-relative, Base-relative</a:t>
            </a:r>
            <a:endParaRPr lang="en-US" altLang="en-US" sz="1100" dirty="0"/>
          </a:p>
          <a:p>
            <a:r>
              <a:rPr lang="en-US" altLang="en-US" sz="2800" dirty="0"/>
              <a:t> </a:t>
            </a:r>
            <a:endParaRPr lang="en-US" altLang="en-US" sz="1600" dirty="0"/>
          </a:p>
          <a:p>
            <a:r>
              <a:rPr lang="en-US" altLang="en-US" sz="2800" b="1" dirty="0"/>
              <a:t>From the object program, it is not possible to distinguish the address and constant</a:t>
            </a:r>
          </a:p>
          <a:p>
            <a:pPr lvl="1"/>
            <a:r>
              <a:rPr lang="en-US" altLang="en-US" sz="2400" dirty="0"/>
              <a:t>The assembler must keep some information to tell the loader</a:t>
            </a:r>
            <a:endParaRPr lang="en-US" altLang="en-US" sz="1100" dirty="0"/>
          </a:p>
          <a:p>
            <a:pPr lvl="1"/>
            <a:r>
              <a:rPr lang="en-US" altLang="en-US" sz="2400" dirty="0"/>
              <a:t>The object program that contains the modification record is called a relocatable	program</a:t>
            </a:r>
            <a:endParaRPr lang="en-US" altLang="en-US" sz="1100" dirty="0"/>
          </a:p>
          <a:p>
            <a:endParaRPr lang="en-US" altLang="en-US" sz="2800" dirty="0"/>
          </a:p>
        </p:txBody>
      </p:sp>
      <p:sp>
        <p:nvSpPr>
          <p:cNvPr id="67587" name="Title 1"/>
          <p:cNvSpPr>
            <a:spLocks noGrp="1"/>
          </p:cNvSpPr>
          <p:nvPr>
            <p:ph type="title"/>
          </p:nvPr>
        </p:nvSpPr>
        <p:spPr/>
        <p:txBody>
          <a:bodyPr vert="horz" wrap="square" lIns="91440" tIns="45720" rIns="91440" bIns="45720" rtlCol="0" anchor="b">
            <a:normAutofit/>
          </a:bodyPr>
          <a:lstStyle/>
          <a:p>
            <a:r>
              <a:rPr lang="en-US" altLang="en-US" dirty="0"/>
              <a:t>Program Relocation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2" descr="Rectangle: Click to edit Master text styles&#10;Second level&#10;Third level&#10;Fourth level&#10;Fifth level"/>
          <p:cNvSpPr>
            <a:spLocks noGrp="1"/>
          </p:cNvSpPr>
          <p:nvPr>
            <p:ph idx="1"/>
          </p:nvPr>
        </p:nvSpPr>
        <p:spPr>
          <a:xfrm>
            <a:off x="838200" y="1447800"/>
            <a:ext cx="7772400" cy="4419600"/>
          </a:xfrm>
        </p:spPr>
        <p:txBody>
          <a:bodyPr vert="horz" wrap="square" lIns="91440" tIns="45720" rIns="91440" bIns="45720" rtlCol="0" anchor="t">
            <a:normAutofit/>
          </a:bodyPr>
          <a:lstStyle/>
          <a:p>
            <a:r>
              <a:rPr lang="en-US" altLang="en-US" sz="2800" b="1" dirty="0"/>
              <a:t>For an address label, its address is assigned relative to the start of the program (START 0)</a:t>
            </a:r>
          </a:p>
          <a:p>
            <a:r>
              <a:rPr lang="en-US" altLang="en-US" sz="2800" dirty="0"/>
              <a:t>Produce a Modification record to store the starting location and the length of the address field to be modified.</a:t>
            </a:r>
          </a:p>
          <a:p>
            <a:r>
              <a:rPr lang="en-US" altLang="en-US" sz="2800" dirty="0"/>
              <a:t>The command for the loader must also be a part of the object program</a:t>
            </a:r>
          </a:p>
          <a:p>
            <a:endParaRPr lang="en-US" altLang="en-US" sz="2800" dirty="0"/>
          </a:p>
        </p:txBody>
      </p:sp>
      <p:sp>
        <p:nvSpPr>
          <p:cNvPr id="68611" name="Title 1"/>
          <p:cNvSpPr>
            <a:spLocks noGrp="1"/>
          </p:cNvSpPr>
          <p:nvPr>
            <p:ph type="title"/>
          </p:nvPr>
        </p:nvSpPr>
        <p:spPr/>
        <p:txBody>
          <a:bodyPr vert="horz" wrap="square" lIns="91440" tIns="45720" rIns="91440" bIns="45720" rtlCol="0" anchor="b">
            <a:normAutofit/>
          </a:bodyPr>
          <a:lstStyle/>
          <a:p>
            <a:r>
              <a:rPr lang="en-US" altLang="en-US" dirty="0"/>
              <a:t>Program Relocation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5" descr="Rectangle: Click to edit Master text styles&#10;Second level&#10;Third level&#10;Fourth level&#10;Fifth level"/>
          <p:cNvSpPr>
            <a:spLocks noGrp="1"/>
          </p:cNvSpPr>
          <p:nvPr>
            <p:ph idx="1"/>
          </p:nvPr>
        </p:nvSpPr>
        <p:spPr>
          <a:xfrm>
            <a:off x="597594" y="1259840"/>
            <a:ext cx="7849494" cy="4795520"/>
          </a:xfrm>
        </p:spPr>
        <p:txBody>
          <a:bodyPr vert="horz" wrap="square" lIns="91440" tIns="45720" rIns="91440" bIns="45720" rtlCol="0" anchor="t">
            <a:normAutofit/>
          </a:bodyPr>
          <a:lstStyle/>
          <a:p>
            <a:r>
              <a:rPr lang="en-US" altLang="en-US" sz="2800" dirty="0"/>
              <a:t> </a:t>
            </a:r>
            <a:r>
              <a:rPr lang="en-US" altLang="en-US" sz="2800" b="1" dirty="0"/>
              <a:t>One modification record for each address to be modified</a:t>
            </a:r>
          </a:p>
          <a:p>
            <a:r>
              <a:rPr lang="en-US" altLang="en-US" sz="2800" dirty="0"/>
              <a:t>The length is stored in half-bytes (4 bits)</a:t>
            </a:r>
          </a:p>
          <a:p>
            <a:r>
              <a:rPr lang="en-US" altLang="en-US" sz="2800" dirty="0"/>
              <a:t>The starting location is the location of the byte containing the leftmost bits of the address field to be modified.</a:t>
            </a:r>
          </a:p>
          <a:p>
            <a:r>
              <a:rPr lang="en-US" altLang="en-US" sz="2800" dirty="0"/>
              <a:t>If the field contains an odd number of half-bytes, the starting location begins in the middle of the first byte.</a:t>
            </a:r>
          </a:p>
          <a:p>
            <a:endParaRPr lang="en-US" altLang="en-US" sz="2800" dirty="0"/>
          </a:p>
        </p:txBody>
      </p:sp>
      <p:sp>
        <p:nvSpPr>
          <p:cNvPr id="69635" name="Title 1"/>
          <p:cNvSpPr>
            <a:spLocks noGrp="1"/>
          </p:cNvSpPr>
          <p:nvPr>
            <p:ph type="title"/>
          </p:nvPr>
        </p:nvSpPr>
        <p:spPr/>
        <p:txBody>
          <a:bodyPr vert="horz" wrap="square" lIns="91440" tIns="45720" rIns="91440" bIns="45720" rtlCol="0" anchor="b">
            <a:normAutofit/>
          </a:bodyPr>
          <a:lstStyle/>
          <a:p>
            <a:r>
              <a:rPr lang="en-US" altLang="en-US" dirty="0"/>
              <a:t>Program Relocation</a:t>
            </a:r>
          </a:p>
        </p:txBody>
      </p:sp>
      <p:pic>
        <p:nvPicPr>
          <p:cNvPr id="69636" name="Picture 5"/>
          <p:cNvPicPr>
            <a:picLocks noChangeAspect="1"/>
          </p:cNvPicPr>
          <p:nvPr/>
        </p:nvPicPr>
        <p:blipFill>
          <a:blip r:embed="rId2"/>
          <a:stretch>
            <a:fillRect/>
          </a:stretch>
        </p:blipFill>
        <p:spPr>
          <a:xfrm>
            <a:off x="805656" y="5029200"/>
            <a:ext cx="7532688" cy="1524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Rectangle: Click to edit Master text styles&#10;Second level&#10;Third level&#10;Fourth level&#10;Fifth level"/>
          <p:cNvPicPr>
            <a:picLocks noGrp="1" noChangeAspect="1"/>
          </p:cNvPicPr>
          <p:nvPr>
            <p:ph idx="1"/>
          </p:nvPr>
        </p:nvPicPr>
        <p:blipFill>
          <a:blip r:embed="rId2"/>
          <a:srcRect/>
          <a:stretch>
            <a:fillRect/>
          </a:stretch>
        </p:blipFill>
        <p:spPr>
          <a:xfrm>
            <a:off x="762000" y="1800228"/>
            <a:ext cx="7372350" cy="4448175"/>
          </a:xfrm>
        </p:spPr>
      </p:pic>
      <p:sp>
        <p:nvSpPr>
          <p:cNvPr id="70659" name="Title 1"/>
          <p:cNvSpPr>
            <a:spLocks noGrp="1"/>
          </p:cNvSpPr>
          <p:nvPr>
            <p:ph type="title"/>
          </p:nvPr>
        </p:nvSpPr>
        <p:spPr/>
        <p:txBody>
          <a:bodyPr vert="horz" wrap="square" lIns="91440" tIns="45720" rIns="91440" bIns="45720" rtlCol="0" anchor="b">
            <a:normAutofit/>
          </a:bodyPr>
          <a:lstStyle/>
          <a:p>
            <a:r>
              <a:rPr lang="en-US" altLang="en-US" dirty="0"/>
              <a:t>Program Relocation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vert="horz" wrap="square" lIns="91440" tIns="45720" rIns="91440" bIns="45720" rtlCol="0" anchor="b">
            <a:normAutofit/>
          </a:bodyPr>
          <a:lstStyle/>
          <a:p>
            <a:r>
              <a:rPr lang="en-US" altLang="en-US" dirty="0"/>
              <a:t>Address calculation</a:t>
            </a:r>
          </a:p>
        </p:txBody>
      </p:sp>
      <p:graphicFrame>
        <p:nvGraphicFramePr>
          <p:cNvPr id="4" name="Content Placeholder 3"/>
          <p:cNvGraphicFramePr>
            <a:graphicFrameLocks noGrp="1"/>
          </p:cNvGraphicFramePr>
          <p:nvPr>
            <p:ph idx="4294967295"/>
          </p:nvPr>
        </p:nvGraphicFramePr>
        <p:xfrm>
          <a:off x="1143003" y="2590800"/>
          <a:ext cx="5257801" cy="741364"/>
        </p:xfrm>
        <a:graphic>
          <a:graphicData uri="http://schemas.openxmlformats.org/drawingml/2006/table">
            <a:tbl>
              <a:tblPr firstRow="1" bandRow="1">
                <a:tableStyleId>{5C22544A-7EE6-4342-B048-85BDC9FD1C3A}</a:tableStyleId>
              </a:tblPr>
              <a:tblGrid>
                <a:gridCol w="1066798">
                  <a:extLst>
                    <a:ext uri="{9D8B030D-6E8A-4147-A177-3AD203B41FA5}">
                      <a16:colId xmlns:a16="http://schemas.microsoft.com/office/drawing/2014/main" val="20000"/>
                    </a:ext>
                  </a:extLst>
                </a:gridCol>
                <a:gridCol w="409472">
                  <a:extLst>
                    <a:ext uri="{9D8B030D-6E8A-4147-A177-3AD203B41FA5}">
                      <a16:colId xmlns:a16="http://schemas.microsoft.com/office/drawing/2014/main" val="20001"/>
                    </a:ext>
                  </a:extLst>
                </a:gridCol>
                <a:gridCol w="466159">
                  <a:extLst>
                    <a:ext uri="{9D8B030D-6E8A-4147-A177-3AD203B41FA5}">
                      <a16:colId xmlns:a16="http://schemas.microsoft.com/office/drawing/2014/main" val="20002"/>
                    </a:ext>
                  </a:extLst>
                </a:gridCol>
                <a:gridCol w="388465">
                  <a:extLst>
                    <a:ext uri="{9D8B030D-6E8A-4147-A177-3AD203B41FA5}">
                      <a16:colId xmlns:a16="http://schemas.microsoft.com/office/drawing/2014/main" val="20003"/>
                    </a:ext>
                  </a:extLst>
                </a:gridCol>
                <a:gridCol w="466159">
                  <a:extLst>
                    <a:ext uri="{9D8B030D-6E8A-4147-A177-3AD203B41FA5}">
                      <a16:colId xmlns:a16="http://schemas.microsoft.com/office/drawing/2014/main" val="20004"/>
                    </a:ext>
                  </a:extLst>
                </a:gridCol>
                <a:gridCol w="466159">
                  <a:extLst>
                    <a:ext uri="{9D8B030D-6E8A-4147-A177-3AD203B41FA5}">
                      <a16:colId xmlns:a16="http://schemas.microsoft.com/office/drawing/2014/main" val="20005"/>
                    </a:ext>
                  </a:extLst>
                </a:gridCol>
                <a:gridCol w="388465">
                  <a:extLst>
                    <a:ext uri="{9D8B030D-6E8A-4147-A177-3AD203B41FA5}">
                      <a16:colId xmlns:a16="http://schemas.microsoft.com/office/drawing/2014/main" val="20006"/>
                    </a:ext>
                  </a:extLst>
                </a:gridCol>
                <a:gridCol w="1606124">
                  <a:extLst>
                    <a:ext uri="{9D8B030D-6E8A-4147-A177-3AD203B41FA5}">
                      <a16:colId xmlns:a16="http://schemas.microsoft.com/office/drawing/2014/main" val="20007"/>
                    </a:ext>
                  </a:extLst>
                </a:gridCol>
              </a:tblGrid>
              <a:tr h="370682">
                <a:tc>
                  <a:txBody>
                    <a:bodyPr/>
                    <a:lstStyle/>
                    <a:p>
                      <a:r>
                        <a:rPr lang="en-US" sz="1800" dirty="0"/>
                        <a:t>Opcode</a:t>
                      </a:r>
                    </a:p>
                  </a:txBody>
                  <a:tcPr marL="91442" marR="91442" marT="45700" marB="45700"/>
                </a:tc>
                <a:tc>
                  <a:txBody>
                    <a:bodyPr/>
                    <a:lstStyle/>
                    <a:p>
                      <a:r>
                        <a:rPr lang="en-US" sz="1800" dirty="0"/>
                        <a:t>N</a:t>
                      </a:r>
                    </a:p>
                  </a:txBody>
                  <a:tcPr marL="91442" marR="91442" marT="45700" marB="45700"/>
                </a:tc>
                <a:tc>
                  <a:txBody>
                    <a:bodyPr/>
                    <a:lstStyle/>
                    <a:p>
                      <a:r>
                        <a:rPr lang="en-US" sz="1800" dirty="0"/>
                        <a:t>I</a:t>
                      </a:r>
                    </a:p>
                  </a:txBody>
                  <a:tcPr marL="91442" marR="91442" marT="45700" marB="45700"/>
                </a:tc>
                <a:tc>
                  <a:txBody>
                    <a:bodyPr/>
                    <a:lstStyle/>
                    <a:p>
                      <a:r>
                        <a:rPr lang="en-US" sz="1800" dirty="0"/>
                        <a:t>X</a:t>
                      </a:r>
                    </a:p>
                  </a:txBody>
                  <a:tcPr marL="91442" marR="91442" marT="45700" marB="45700"/>
                </a:tc>
                <a:tc>
                  <a:txBody>
                    <a:bodyPr/>
                    <a:lstStyle/>
                    <a:p>
                      <a:r>
                        <a:rPr lang="en-US" sz="1800" dirty="0"/>
                        <a:t>B</a:t>
                      </a:r>
                    </a:p>
                  </a:txBody>
                  <a:tcPr marL="91442" marR="91442" marT="45700" marB="45700"/>
                </a:tc>
                <a:tc>
                  <a:txBody>
                    <a:bodyPr/>
                    <a:lstStyle/>
                    <a:p>
                      <a:r>
                        <a:rPr lang="en-US" sz="1800" dirty="0"/>
                        <a:t>P</a:t>
                      </a:r>
                    </a:p>
                  </a:txBody>
                  <a:tcPr marL="91442" marR="91442" marT="45700" marB="45700"/>
                </a:tc>
                <a:tc>
                  <a:txBody>
                    <a:bodyPr/>
                    <a:lstStyle/>
                    <a:p>
                      <a:r>
                        <a:rPr lang="en-US" sz="1800" dirty="0"/>
                        <a:t>E</a:t>
                      </a:r>
                    </a:p>
                  </a:txBody>
                  <a:tcPr marL="91442" marR="91442" marT="45700" marB="45700"/>
                </a:tc>
                <a:tc>
                  <a:txBody>
                    <a:bodyPr/>
                    <a:lstStyle/>
                    <a:p>
                      <a:r>
                        <a:rPr lang="en-US" sz="1800" dirty="0"/>
                        <a:t>Address</a:t>
                      </a:r>
                    </a:p>
                  </a:txBody>
                  <a:tcPr marL="91442" marR="91442" marT="45700" marB="45700"/>
                </a:tc>
                <a:extLst>
                  <a:ext uri="{0D108BD9-81ED-4DB2-BD59-A6C34878D82A}">
                    <a16:rowId xmlns:a16="http://schemas.microsoft.com/office/drawing/2014/main" val="10000"/>
                  </a:ext>
                </a:extLst>
              </a:tr>
              <a:tr h="370682">
                <a:tc>
                  <a:txBody>
                    <a:bodyPr/>
                    <a:lstStyle/>
                    <a:p>
                      <a:r>
                        <a:rPr lang="en-US" sz="1800" dirty="0"/>
                        <a:t>0100 10</a:t>
                      </a:r>
                    </a:p>
                  </a:txBody>
                  <a:tcPr marL="91442" marR="91442" marT="45700" marB="45700"/>
                </a:tc>
                <a:tc>
                  <a:txBody>
                    <a:bodyPr/>
                    <a:lstStyle/>
                    <a:p>
                      <a:r>
                        <a:rPr lang="en-US" sz="1800" dirty="0"/>
                        <a:t>1</a:t>
                      </a:r>
                    </a:p>
                  </a:txBody>
                  <a:tcPr marL="91442" marR="91442" marT="45700" marB="45700"/>
                </a:tc>
                <a:tc>
                  <a:txBody>
                    <a:bodyPr/>
                    <a:lstStyle/>
                    <a:p>
                      <a:r>
                        <a:rPr lang="en-US" sz="1800" dirty="0"/>
                        <a:t>1</a:t>
                      </a:r>
                    </a:p>
                  </a:txBody>
                  <a:tcPr marL="91442" marR="91442" marT="45700" marB="45700"/>
                </a:tc>
                <a:tc>
                  <a:txBody>
                    <a:bodyPr/>
                    <a:lstStyle/>
                    <a:p>
                      <a:r>
                        <a:rPr lang="en-US" sz="1800" dirty="0"/>
                        <a:t>0</a:t>
                      </a:r>
                    </a:p>
                  </a:txBody>
                  <a:tcPr marL="91442" marR="91442" marT="45700" marB="45700"/>
                </a:tc>
                <a:tc>
                  <a:txBody>
                    <a:bodyPr/>
                    <a:lstStyle/>
                    <a:p>
                      <a:r>
                        <a:rPr lang="en-US" sz="1800" dirty="0"/>
                        <a:t>0</a:t>
                      </a:r>
                    </a:p>
                  </a:txBody>
                  <a:tcPr marL="91442" marR="91442" marT="45700" marB="45700"/>
                </a:tc>
                <a:tc>
                  <a:txBody>
                    <a:bodyPr/>
                    <a:lstStyle/>
                    <a:p>
                      <a:r>
                        <a:rPr lang="en-US" sz="1800" dirty="0"/>
                        <a:t>0</a:t>
                      </a:r>
                    </a:p>
                  </a:txBody>
                  <a:tcPr marL="91442" marR="91442" marT="45700" marB="45700"/>
                </a:tc>
                <a:tc>
                  <a:txBody>
                    <a:bodyPr/>
                    <a:lstStyle/>
                    <a:p>
                      <a:r>
                        <a:rPr lang="en-US" sz="1800" dirty="0"/>
                        <a:t>1</a:t>
                      </a:r>
                    </a:p>
                  </a:txBody>
                  <a:tcPr marL="91442" marR="91442" marT="45700" marB="45700"/>
                </a:tc>
                <a:tc>
                  <a:txBody>
                    <a:bodyPr/>
                    <a:lstStyle/>
                    <a:p>
                      <a:r>
                        <a:rPr lang="en-US" sz="1800" dirty="0"/>
                        <a:t>01036</a:t>
                      </a:r>
                    </a:p>
                  </a:txBody>
                  <a:tcPr marL="91442" marR="91442" marT="45700" marB="45700"/>
                </a:tc>
                <a:extLst>
                  <a:ext uri="{0D108BD9-81ED-4DB2-BD59-A6C34878D82A}">
                    <a16:rowId xmlns:a16="http://schemas.microsoft.com/office/drawing/2014/main" val="10001"/>
                  </a:ext>
                </a:extLst>
              </a:tr>
            </a:tbl>
          </a:graphicData>
        </a:graphic>
      </p:graphicFrame>
      <p:sp>
        <p:nvSpPr>
          <p:cNvPr id="71712" name="TextBox 4"/>
          <p:cNvSpPr txBox="1"/>
          <p:nvPr/>
        </p:nvSpPr>
        <p:spPr>
          <a:xfrm>
            <a:off x="6553200" y="2895600"/>
            <a:ext cx="1207382" cy="369332"/>
          </a:xfrm>
          <a:prstGeom prst="rect">
            <a:avLst/>
          </a:prstGeom>
          <a:noFill/>
          <a:ln w="9525">
            <a:noFill/>
          </a:ln>
        </p:spPr>
        <p:txBody>
          <a:bodyPr wrap="none">
            <a:spAutoFit/>
          </a:bodyPr>
          <a:lstStyle/>
          <a:p>
            <a:r>
              <a:rPr lang="en-US" altLang="en-US" dirty="0">
                <a:latin typeface="Tahoma" panose="020B0604030504040204" pitchFamily="34" charset="0"/>
              </a:rPr>
              <a:t>4B101036</a:t>
            </a:r>
          </a:p>
        </p:txBody>
      </p:sp>
      <p:sp>
        <p:nvSpPr>
          <p:cNvPr id="71713" name="TextBox 5"/>
          <p:cNvSpPr txBox="1"/>
          <p:nvPr/>
        </p:nvSpPr>
        <p:spPr>
          <a:xfrm>
            <a:off x="1905000" y="2133600"/>
            <a:ext cx="2574744" cy="369332"/>
          </a:xfrm>
          <a:prstGeom prst="rect">
            <a:avLst/>
          </a:prstGeom>
          <a:noFill/>
          <a:ln w="9525">
            <a:noFill/>
          </a:ln>
        </p:spPr>
        <p:txBody>
          <a:bodyPr wrap="none">
            <a:spAutoFit/>
          </a:bodyPr>
          <a:lstStyle/>
          <a:p>
            <a:r>
              <a:rPr lang="en-US" altLang="en-US" dirty="0">
                <a:latin typeface="Tahoma" panose="020B0604030504040204" pitchFamily="34" charset="0"/>
              </a:rPr>
              <a:t>JSUB=48 RDREC=1036</a:t>
            </a:r>
          </a:p>
        </p:txBody>
      </p:sp>
      <p:graphicFrame>
        <p:nvGraphicFramePr>
          <p:cNvPr id="7" name="Content Placeholder 3"/>
          <p:cNvGraphicFramePr/>
          <p:nvPr/>
        </p:nvGraphicFramePr>
        <p:xfrm>
          <a:off x="914400" y="3886200"/>
          <a:ext cx="3352800" cy="741364"/>
        </p:xfrm>
        <a:graphic>
          <a:graphicData uri="http://schemas.openxmlformats.org/drawingml/2006/table">
            <a:tbl>
              <a:tblPr firstRow="1" bandRow="1">
                <a:tableStyleId>{5C22544A-7EE6-4342-B048-85BDC9FD1C3A}</a:tableStyleId>
              </a:tblPr>
              <a:tblGrid>
                <a:gridCol w="942521">
                  <a:extLst>
                    <a:ext uri="{9D8B030D-6E8A-4147-A177-3AD203B41FA5}">
                      <a16:colId xmlns:a16="http://schemas.microsoft.com/office/drawing/2014/main" val="20000"/>
                    </a:ext>
                  </a:extLst>
                </a:gridCol>
                <a:gridCol w="876861">
                  <a:extLst>
                    <a:ext uri="{9D8B030D-6E8A-4147-A177-3AD203B41FA5}">
                      <a16:colId xmlns:a16="http://schemas.microsoft.com/office/drawing/2014/main" val="20001"/>
                    </a:ext>
                  </a:extLst>
                </a:gridCol>
                <a:gridCol w="767253">
                  <a:extLst>
                    <a:ext uri="{9D8B030D-6E8A-4147-A177-3AD203B41FA5}">
                      <a16:colId xmlns:a16="http://schemas.microsoft.com/office/drawing/2014/main" val="20002"/>
                    </a:ext>
                  </a:extLst>
                </a:gridCol>
                <a:gridCol w="766165">
                  <a:extLst>
                    <a:ext uri="{9D8B030D-6E8A-4147-A177-3AD203B41FA5}">
                      <a16:colId xmlns:a16="http://schemas.microsoft.com/office/drawing/2014/main" val="20003"/>
                    </a:ext>
                  </a:extLst>
                </a:gridCol>
              </a:tblGrid>
              <a:tr h="370682">
                <a:tc>
                  <a:txBody>
                    <a:bodyPr/>
                    <a:lstStyle/>
                    <a:p>
                      <a:r>
                        <a:rPr lang="en-US" sz="1800" dirty="0"/>
                        <a:t>4B</a:t>
                      </a:r>
                    </a:p>
                  </a:txBody>
                  <a:tcPr marL="91442" marR="91442" marT="45700" marB="45700"/>
                </a:tc>
                <a:tc>
                  <a:txBody>
                    <a:bodyPr/>
                    <a:lstStyle/>
                    <a:p>
                      <a:r>
                        <a:rPr lang="en-US" sz="1800" dirty="0"/>
                        <a:t>10</a:t>
                      </a:r>
                    </a:p>
                  </a:txBody>
                  <a:tcPr marL="91442" marR="91442" marT="45700" marB="45700"/>
                </a:tc>
                <a:tc>
                  <a:txBody>
                    <a:bodyPr/>
                    <a:lstStyle/>
                    <a:p>
                      <a:r>
                        <a:rPr lang="en-US" sz="1800" dirty="0"/>
                        <a:t>10</a:t>
                      </a:r>
                    </a:p>
                  </a:txBody>
                  <a:tcPr marL="91442" marR="91442" marT="45700" marB="45700"/>
                </a:tc>
                <a:tc>
                  <a:txBody>
                    <a:bodyPr/>
                    <a:lstStyle/>
                    <a:p>
                      <a:r>
                        <a:rPr lang="en-US" sz="1800" dirty="0"/>
                        <a:t>36</a:t>
                      </a:r>
                    </a:p>
                  </a:txBody>
                  <a:tcPr marL="91442" marR="91442" marT="45700" marB="45700"/>
                </a:tc>
                <a:extLst>
                  <a:ext uri="{0D108BD9-81ED-4DB2-BD59-A6C34878D82A}">
                    <a16:rowId xmlns:a16="http://schemas.microsoft.com/office/drawing/2014/main" val="10000"/>
                  </a:ext>
                </a:extLst>
              </a:tr>
              <a:tr h="370682">
                <a:tc>
                  <a:txBody>
                    <a:bodyPr/>
                    <a:lstStyle/>
                    <a:p>
                      <a:r>
                        <a:rPr lang="en-US" sz="1800" dirty="0"/>
                        <a:t>0006</a:t>
                      </a:r>
                    </a:p>
                  </a:txBody>
                  <a:tcPr marL="91442" marR="91442" marT="45700" marB="45700"/>
                </a:tc>
                <a:tc>
                  <a:txBody>
                    <a:bodyPr/>
                    <a:lstStyle/>
                    <a:p>
                      <a:r>
                        <a:rPr lang="en-US" sz="1800" dirty="0"/>
                        <a:t>0007</a:t>
                      </a:r>
                    </a:p>
                  </a:txBody>
                  <a:tcPr marL="91442" marR="91442" marT="45700" marB="45700"/>
                </a:tc>
                <a:tc>
                  <a:txBody>
                    <a:bodyPr/>
                    <a:lstStyle/>
                    <a:p>
                      <a:r>
                        <a:rPr lang="en-US" sz="1800" dirty="0"/>
                        <a:t>0008</a:t>
                      </a:r>
                    </a:p>
                  </a:txBody>
                  <a:tcPr marL="91442" marR="91442" marT="45700" marB="45700"/>
                </a:tc>
                <a:tc>
                  <a:txBody>
                    <a:bodyPr/>
                    <a:lstStyle/>
                    <a:p>
                      <a:r>
                        <a:rPr lang="en-US" sz="1800" dirty="0"/>
                        <a:t>0009</a:t>
                      </a:r>
                    </a:p>
                  </a:txBody>
                  <a:tcPr marL="91442" marR="91442" marT="45700" marB="45700"/>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riped Border 16x9">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Euphemia">
      <a:majorFont>
        <a:latin typeface="Euphemia"/>
        <a:ea typeface=""/>
        <a:cs typeface=""/>
      </a:majorFont>
      <a:minorFont>
        <a:latin typeface="Euphemia"/>
        <a:ea typeface=""/>
        <a:cs typeface=""/>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ln>
          <a:solidFill>
            <a:schemeClr val="accent1">
              <a:lumMod val="50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riped black border presentation (widescreen).potx" id="{96522838-024F-4A04-A543-9EF396F770C0}" vid="{BD969DAD-256A-4182-ABA2-1577ED7D3144}"/>
    </a:ext>
  </a:extLst>
</a:theme>
</file>

<file path=ppt/theme/theme2.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Striped black border presentation (widescreen)</Template>
  <TotalTime>28575</TotalTime>
  <Words>5898</Words>
  <Application>Microsoft Office PowerPoint</Application>
  <PresentationFormat>Custom</PresentationFormat>
  <Paragraphs>1760</Paragraphs>
  <Slides>126</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126</vt:i4>
      </vt:variant>
    </vt:vector>
  </HeadingPairs>
  <TitlesOfParts>
    <vt:vector size="137" baseType="lpstr">
      <vt:lpstr>Arial</vt:lpstr>
      <vt:lpstr>Baskerville Old Face</vt:lpstr>
      <vt:lpstr>Calibri</vt:lpstr>
      <vt:lpstr>Courier</vt:lpstr>
      <vt:lpstr>Euphemia</vt:lpstr>
      <vt:lpstr>Sitka Banner</vt:lpstr>
      <vt:lpstr>Symbol</vt:lpstr>
      <vt:lpstr>Tahoma</vt:lpstr>
      <vt:lpstr>Times New Roman</vt:lpstr>
      <vt:lpstr>Wingdings</vt:lpstr>
      <vt:lpstr>Striped Border 16x9</vt:lpstr>
      <vt:lpstr>SYSTEM SOFTWARE AND COMPILERS-18CS61</vt:lpstr>
      <vt:lpstr>Module-1</vt:lpstr>
      <vt:lpstr>Module 1</vt:lpstr>
      <vt:lpstr>PowerPoint Presentation</vt:lpstr>
      <vt:lpstr>Introduction</vt:lpstr>
      <vt:lpstr>Introduction</vt:lpstr>
      <vt:lpstr>Difference between System Software and Application Software</vt:lpstr>
      <vt:lpstr>System Software and Machine Architecture</vt:lpstr>
      <vt:lpstr>System Software</vt:lpstr>
      <vt:lpstr>Simplified Instructional Computer (SIC)</vt:lpstr>
      <vt:lpstr>SIC machine architecture</vt:lpstr>
      <vt:lpstr>SIC machine architecture</vt:lpstr>
      <vt:lpstr>SIC machine architecture</vt:lpstr>
      <vt:lpstr>SIC machine architecture</vt:lpstr>
      <vt:lpstr>SIC machine architecture</vt:lpstr>
      <vt:lpstr>SIC machine architecture</vt:lpstr>
      <vt:lpstr>SIC machine architecture</vt:lpstr>
      <vt:lpstr>Assembler Directive</vt:lpstr>
      <vt:lpstr>SIC programming</vt:lpstr>
      <vt:lpstr>PROGRAMMING SIC</vt:lpstr>
      <vt:lpstr>PROGRAMMING SIC EXAMPLE</vt:lpstr>
      <vt:lpstr>Sample Data Movement Operations</vt:lpstr>
      <vt:lpstr>Sample Input and output operations for SIC</vt:lpstr>
      <vt:lpstr>Programming examples - Arithmetic</vt:lpstr>
      <vt:lpstr>HOMEWORK</vt:lpstr>
      <vt:lpstr>Programming examples -Looping and indexing</vt:lpstr>
      <vt:lpstr>SIC/XE machine architecture</vt:lpstr>
      <vt:lpstr>SIC/XE machine architecture</vt:lpstr>
      <vt:lpstr>SIC/XE machine architecture</vt:lpstr>
      <vt:lpstr>SIC/XE machine architecture</vt:lpstr>
      <vt:lpstr>Solution</vt:lpstr>
      <vt:lpstr>Solution</vt:lpstr>
      <vt:lpstr>Solution</vt:lpstr>
      <vt:lpstr>SIC/XE machine architecture</vt:lpstr>
      <vt:lpstr>PowerPoint Presentation</vt:lpstr>
      <vt:lpstr>Programming examples - Data movement</vt:lpstr>
      <vt:lpstr>Programming examples (SIC/XE) - Arithmetic</vt:lpstr>
      <vt:lpstr>Programming examples (SIC/XE) -Looping and indexing</vt:lpstr>
      <vt:lpstr>Introduction</vt:lpstr>
      <vt:lpstr>Basic assembler functions</vt:lpstr>
      <vt:lpstr>Assembler directive</vt:lpstr>
      <vt:lpstr>Translation of Source program to Object code requires:</vt:lpstr>
      <vt:lpstr>PowerPoint Presentation</vt:lpstr>
      <vt:lpstr>PowerPoint Presentation</vt:lpstr>
      <vt:lpstr>PowerPoint Presentation</vt:lpstr>
      <vt:lpstr>PowerPoint Presentation</vt:lpstr>
      <vt:lpstr>OPTAB: Operation Code table consists of:</vt:lpstr>
      <vt:lpstr>LOCCTR</vt:lpstr>
      <vt:lpstr>SYMTAB</vt:lpstr>
      <vt:lpstr>PowerPoint Presentation</vt:lpstr>
      <vt:lpstr>PowerPoint Presentation</vt:lpstr>
      <vt:lpstr>PowerPoint Presentation</vt:lpstr>
      <vt:lpstr>PowerPoint Presentation</vt:lpstr>
      <vt:lpstr>PASS-2</vt:lpstr>
      <vt:lpstr>Pass-2</vt:lpstr>
      <vt:lpstr>Labels:</vt:lpstr>
      <vt:lpstr>Forward Reference</vt:lpstr>
      <vt:lpstr>Example program  (Figure 2.1 pp. 45)</vt:lpstr>
      <vt:lpstr>Forward Reference</vt:lpstr>
      <vt:lpstr>Generate the complete Object program for the following: DELTA=GAMMA+INCR-1            </vt:lpstr>
      <vt:lpstr>SOLUTION:</vt:lpstr>
      <vt:lpstr>SOLUTION:</vt:lpstr>
      <vt:lpstr>Generate the complete Object program for the following:</vt:lpstr>
      <vt:lpstr>SOLUTION:</vt:lpstr>
      <vt:lpstr>SOLUTION:</vt:lpstr>
      <vt:lpstr>Object Program</vt:lpstr>
      <vt:lpstr>Problem-1</vt:lpstr>
      <vt:lpstr>Solution</vt:lpstr>
      <vt:lpstr>Object program</vt:lpstr>
      <vt:lpstr>Problem-2</vt:lpstr>
      <vt:lpstr>Solution</vt:lpstr>
      <vt:lpstr>PowerPoint Presentation</vt:lpstr>
      <vt:lpstr>PowerPoint Presentation</vt:lpstr>
      <vt:lpstr>PowerPoint Presentation</vt:lpstr>
      <vt:lpstr>Problem-3</vt:lpstr>
      <vt:lpstr>Assemblers</vt:lpstr>
      <vt:lpstr>Machine Dependent Assembler Features</vt:lpstr>
      <vt:lpstr>Instruction format and addressing mode</vt:lpstr>
      <vt:lpstr>Instruction format and addressing mode</vt:lpstr>
      <vt:lpstr>Sample SIC/XE program</vt:lpstr>
      <vt:lpstr>Register-Register addressing</vt:lpstr>
      <vt:lpstr>Program Counter Relative  addressing</vt:lpstr>
      <vt:lpstr>Program Counter Relative  addressing</vt:lpstr>
      <vt:lpstr>Base Relative  addressing</vt:lpstr>
      <vt:lpstr>Base Relative  addressing</vt:lpstr>
      <vt:lpstr>Immediate Addressing</vt:lpstr>
      <vt:lpstr>Immediate &amp; PC-relative addressing</vt:lpstr>
      <vt:lpstr>Indirect &amp; PC-relative addressing</vt:lpstr>
      <vt:lpstr>Instruction format and addressing mode</vt:lpstr>
      <vt:lpstr>Instruction format and addressing mode</vt:lpstr>
      <vt:lpstr>Addressing modes</vt:lpstr>
      <vt:lpstr>Program Relocation</vt:lpstr>
      <vt:lpstr>Example:</vt:lpstr>
      <vt:lpstr>Program Relocation</vt:lpstr>
      <vt:lpstr>Program Relocation</vt:lpstr>
      <vt:lpstr>Program Relocation</vt:lpstr>
      <vt:lpstr>Program Relocation</vt:lpstr>
      <vt:lpstr>Program Relocation</vt:lpstr>
      <vt:lpstr>Address calculation</vt:lpstr>
      <vt:lpstr>Relocatable Object Program </vt:lpstr>
      <vt:lpstr>Assemblers</vt:lpstr>
      <vt:lpstr>Machine-Independent Assembler Features</vt:lpstr>
      <vt:lpstr>Literals</vt:lpstr>
      <vt:lpstr>Literals v/s Immediate operands</vt:lpstr>
      <vt:lpstr>Literal pools</vt:lpstr>
      <vt:lpstr>LTORG</vt:lpstr>
      <vt:lpstr>Duplicate Literals</vt:lpstr>
      <vt:lpstr>Problem of Duplicate literal recognition</vt:lpstr>
      <vt:lpstr>Literal Table</vt:lpstr>
      <vt:lpstr>Implementation of literal Table</vt:lpstr>
      <vt:lpstr>Symbol-Defining Statements</vt:lpstr>
      <vt:lpstr>Assembler directive ORG</vt:lpstr>
      <vt:lpstr>Example of ORG</vt:lpstr>
      <vt:lpstr>Example: using ORG</vt:lpstr>
      <vt:lpstr>Example: using ORG</vt:lpstr>
      <vt:lpstr>Forward-Reference Problem</vt:lpstr>
      <vt:lpstr>Expression</vt:lpstr>
      <vt:lpstr>Types of  Expressions</vt:lpstr>
      <vt:lpstr>Absolute Expression</vt:lpstr>
      <vt:lpstr>Relative Expression</vt:lpstr>
      <vt:lpstr>Restriction of Relative Expressions</vt:lpstr>
      <vt:lpstr>Handling Relative Symbols in SYMTAB</vt:lpstr>
      <vt:lpstr>Program Block</vt:lpstr>
      <vt:lpstr>Program Blocks</vt:lpstr>
      <vt:lpstr>Program blocks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Sampada K S</dc:creator>
  <cp:lastModifiedBy>Sampada K S</cp:lastModifiedBy>
  <cp:revision>66</cp:revision>
  <dcterms:created xsi:type="dcterms:W3CDTF">2021-04-18T12:18:22Z</dcterms:created>
  <dcterms:modified xsi:type="dcterms:W3CDTF">2021-07-20T06:00:52Z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